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325" r:id="rId3"/>
    <p:sldId id="358" r:id="rId4"/>
    <p:sldId id="336" r:id="rId5"/>
    <p:sldId id="324" r:id="rId6"/>
    <p:sldId id="337" r:id="rId7"/>
    <p:sldId id="338" r:id="rId8"/>
    <p:sldId id="315" r:id="rId9"/>
    <p:sldId id="328" r:id="rId10"/>
    <p:sldId id="319" r:id="rId11"/>
    <p:sldId id="329" r:id="rId12"/>
    <p:sldId id="317" r:id="rId13"/>
    <p:sldId id="318" r:id="rId14"/>
    <p:sldId id="335" r:id="rId15"/>
    <p:sldId id="257" r:id="rId16"/>
    <p:sldId id="322" r:id="rId17"/>
    <p:sldId id="271" r:id="rId18"/>
    <p:sldId id="314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9100"/>
    <a:srgbClr val="FFCCCC"/>
    <a:srgbClr val="FFCCFF"/>
    <a:srgbClr val="CCFFFF"/>
    <a:srgbClr val="00CCFF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70" autoAdjust="0"/>
    <p:restoredTop sz="50000" autoAdjust="0"/>
  </p:normalViewPr>
  <p:slideViewPr>
    <p:cSldViewPr>
      <p:cViewPr varScale="1">
        <p:scale>
          <a:sx n="95" d="100"/>
          <a:sy n="95" d="100"/>
        </p:scale>
        <p:origin x="13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15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8326D-08AB-48DF-A4DB-E031368A80F5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AU" sz="1200" dirty="0">
              <a:effectLst/>
              <a:latin typeface="Gulim"/>
              <a:cs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A8040-C3E1-464A-82AB-37134A3873DD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419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en-AU" sz="1200" kern="1200" smtClean="0">
        <a:solidFill>
          <a:schemeClr val="tx1"/>
        </a:solidFill>
        <a:effectLst/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07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88539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0235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5037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70714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4783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1A8040-C3E1-464A-82AB-37134A3873DD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4304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43491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6578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74285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26743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68837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A8040-C3E1-464A-82AB-37134A3873DD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09222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80E78A-53FD-4091-9A60-1F372F681EAB}" type="datetimeFigureOut">
              <a:rPr lang="en-AU" smtClean="0"/>
              <a:t>22/03/2019</a:t>
            </a:fld>
            <a:endParaRPr lang="en-AU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3DCA51E-C12F-4371-BA83-856E3E675F7B}" type="slidenum">
              <a:rPr lang="en-AU" smtClean="0"/>
              <a:t>‹#›</a:t>
            </a:fld>
            <a:endParaRPr lang="en-AU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lee@kriss.re.kr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ajchara@nimt.or.th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mailto:iro@nimt.or.th" TargetMode="External"/><Relationship Id="rId4" Type="http://schemas.openxmlformats.org/officeDocument/2006/relationships/hyperlink" Target="mailto:oijai@nimt.or.th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lihm@nim.ac.c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J.Chen@itri.org.t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539552" y="3284984"/>
            <a:ext cx="8229600" cy="30209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AU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en-AU" sz="28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Report to COOMET</a:t>
            </a:r>
            <a:endParaRPr lang="en-US" altLang="ja-JP" sz="28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en-US" sz="28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April</a:t>
            </a:r>
            <a:r>
              <a:rPr lang="en-AU" sz="28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</a:t>
            </a:r>
            <a:r>
              <a:rPr lang="en-US" altLang="ja-JP" sz="28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en-AU" sz="28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1584175" cy="1584175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75656" y="5589240"/>
            <a:ext cx="6624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Dresden, Germany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3708" y="1412776"/>
            <a:ext cx="525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>
                <a:latin typeface="Arial Black" panose="020B0A04020102020204" pitchFamily="34" charset="0"/>
                <a:cs typeface="Arial" panose="020B0604020202020204" pitchFamily="34" charset="0"/>
              </a:rPr>
              <a:t>Asia Pacific </a:t>
            </a:r>
            <a:br>
              <a:rPr lang="en-AU" sz="3200" b="1" dirty="0"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en-AU" sz="3200" b="1" dirty="0">
                <a:latin typeface="Arial Black" panose="020B0A04020102020204" pitchFamily="34" charset="0"/>
                <a:cs typeface="Arial" panose="020B0604020202020204" pitchFamily="34" charset="0"/>
              </a:rPr>
              <a:t>Metrology Programme</a:t>
            </a:r>
            <a:endParaRPr lang="en-AU" sz="32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90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680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Scope: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for climate change and clean air with respect to direct driving factors (calibration of instruments and sensors related to stack emission, ambient and background measurement)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Objectives: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support national measurement standards related to climate change and air quality (e.g., aerosol, flow, temperature, and humidity)</a:t>
            </a:r>
          </a:p>
          <a:p>
            <a:r>
              <a:rPr lang="en-AU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exchange information on how to support the acting body for member economy inventory by NMI (measurable, reportable, verification)</a:t>
            </a:r>
          </a:p>
          <a:p>
            <a:pPr marL="0" indent="0"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AU" altLang="ja-JP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Workshops:</a:t>
            </a:r>
          </a:p>
          <a:p>
            <a:r>
              <a:rPr lang="en-AU" altLang="ja-JP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 2017 at Dew Delhi, India: Metrology, Techniques and Strategy</a:t>
            </a:r>
          </a:p>
          <a:p>
            <a:r>
              <a:rPr lang="en-AU" altLang="ja-JP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 2018 at Singapore: New Technology and Strategy for Sustainable Growth and Liveable Environment (environmental monitoring, sensor development, climate change and clean air policy)</a:t>
            </a: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548680"/>
            <a:ext cx="8935377" cy="1584176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Climate Change and Clean Air</a:t>
            </a:r>
            <a:b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slee@kriss.re.kr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10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65144" y="3534777"/>
            <a:ext cx="8748464" cy="321297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hangingPunct="0">
              <a:buClr>
                <a:srgbClr val="0000FF"/>
              </a:buClr>
              <a:buNone/>
            </a:pPr>
            <a:endParaRPr lang="en-US" sz="1800" dirty="0">
              <a:latin typeface="+mj-lt"/>
            </a:endParaRP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en-US" sz="1800" dirty="0">
              <a:latin typeface="+mj-lt"/>
            </a:endParaRPr>
          </a:p>
          <a:p>
            <a:pPr marL="0" indent="0" eaLnBrk="0" hangingPunct="0">
              <a:buClr>
                <a:srgbClr val="0000FF"/>
              </a:buClr>
              <a:buNone/>
            </a:pPr>
            <a:r>
              <a:rPr lang="en-US" sz="1800" b="1" dirty="0">
                <a:latin typeface="+mj-lt"/>
              </a:rPr>
              <a:t>EEFG Activities  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sz="1800" dirty="0">
                <a:latin typeface="+mj-lt"/>
              </a:rPr>
              <a:t>3</a:t>
            </a:r>
            <a:r>
              <a:rPr lang="en-US" sz="1800" baseline="30000" dirty="0">
                <a:latin typeface="+mj-lt"/>
              </a:rPr>
              <a:t>rd</a:t>
            </a:r>
            <a:r>
              <a:rPr lang="en-US" sz="1800" dirty="0">
                <a:latin typeface="+mj-lt"/>
              </a:rPr>
              <a:t> EEFG Workshop on “</a:t>
            </a:r>
            <a:r>
              <a:rPr lang="en-US" sz="1800" b="1" dirty="0">
                <a:latin typeface="+mj-lt"/>
              </a:rPr>
              <a:t>Metrology for Energy</a:t>
            </a:r>
            <a:r>
              <a:rPr lang="en-US" sz="1800" dirty="0">
                <a:latin typeface="+mj-lt"/>
              </a:rPr>
              <a:t>” on 24 November 2018, Singapore, Energy topics: Green buildings, </a:t>
            </a:r>
            <a:r>
              <a:rPr lang="en-US" sz="1800" dirty="0">
                <a:latin typeface="Calibri" pitchFamily="34" charset="0"/>
              </a:rPr>
              <a:t>EV charging facilities, Flow metrology, Solar PV &amp; LED,  RF and microwave, and Impact of metrology on energy in Singapore, Indonesia, Australia and Thailand.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</a:rPr>
              <a:t>41 Participants from 16 NMIs, stakeholders and manufacturers.  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sz="1800" b="1" dirty="0">
                <a:latin typeface="+mj-lt"/>
              </a:rPr>
              <a:t>Smart Energy Technology ASIA 2019 (SETA2019) </a:t>
            </a:r>
            <a:r>
              <a:rPr lang="en-US" sz="1800" dirty="0">
                <a:latin typeface="+mj-lt"/>
              </a:rPr>
              <a:t>on 10 - 12 October 2019, Thailand.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sz="1800" dirty="0">
                <a:latin typeface="+mj-lt"/>
              </a:rPr>
              <a:t>4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 EEFG Workshop on </a:t>
            </a:r>
            <a:r>
              <a:rPr lang="en-US" sz="1800" b="1" dirty="0">
                <a:latin typeface="+mj-lt"/>
              </a:rPr>
              <a:t>“Energy for Sustainable Future”</a:t>
            </a:r>
            <a:r>
              <a:rPr lang="en-US" sz="1800" dirty="0">
                <a:latin typeface="+mj-lt"/>
              </a:rPr>
              <a:t>, in 2019, Sydney, Australia.</a:t>
            </a:r>
          </a:p>
          <a:p>
            <a:pPr marL="450850" indent="-450850" algn="just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en-US" sz="1800" dirty="0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Efficiency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 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ajchara@nimt.or.th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oijai@nimt.or.th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iro@nimt.or.th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008" y="1491749"/>
            <a:ext cx="52200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 eaLnBrk="0" hangingPunct="0">
              <a:buClr>
                <a:srgbClr val="0000FF"/>
              </a:buClr>
            </a:pPr>
            <a:r>
              <a:rPr lang="en-US" b="1" dirty="0">
                <a:latin typeface="+mj-lt"/>
              </a:rPr>
              <a:t>Objectives :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j-lt"/>
              </a:rPr>
              <a:t>To increase the awareness of energy efficiency measurement.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j-lt"/>
              </a:rPr>
              <a:t>To improve knowledge of regional and national needs on energy measurement area.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j-lt"/>
              </a:rPr>
              <a:t>To explore relevant APMP capabilities and research on energy measurement.</a:t>
            </a:r>
          </a:p>
          <a:p>
            <a:pPr marL="450850" indent="-450850" eaLnBrk="0" hangingPunct="0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+mj-lt"/>
              </a:rPr>
              <a:t>To engage more participants from NMIs, energy stakeholders, </a:t>
            </a:r>
            <a:r>
              <a:rPr lang="en-US" dirty="0">
                <a:solidFill>
                  <a:srgbClr val="000000"/>
                </a:solidFill>
                <a:latin typeface="Calibri" pitchFamily="34" charset="0"/>
              </a:rPr>
              <a:t>manufacturers</a:t>
            </a:r>
            <a:r>
              <a:rPr lang="en-US" dirty="0">
                <a:latin typeface="+mj-lt"/>
              </a:rPr>
              <a:t> and users. </a:t>
            </a:r>
            <a:endParaRPr lang="th-TH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5" b="16116"/>
          <a:stretch>
            <a:fillRect/>
          </a:stretch>
        </p:blipFill>
        <p:spPr>
          <a:xfrm>
            <a:off x="5364088" y="1412776"/>
            <a:ext cx="360040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7164288" y="3284984"/>
            <a:ext cx="1800200" cy="57606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</a:rPr>
              <a:t>Green Building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64088" y="3284984"/>
            <a:ext cx="1800200" cy="576064"/>
          </a:xfrm>
          <a:prstGeom prst="rect">
            <a:avLst/>
          </a:prstGeom>
          <a:solidFill>
            <a:srgbClr val="FF0000"/>
          </a:solidFill>
          <a:ln w="19050"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Energy Security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364088" y="3861048"/>
            <a:ext cx="3600400" cy="576064"/>
          </a:xfrm>
          <a:prstGeom prst="rect">
            <a:avLst/>
          </a:prstGeom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noProof="0" dirty="0">
                <a:latin typeface="+mj-lt"/>
                <a:ea typeface="+mj-ea"/>
                <a:cs typeface="+mj-cs"/>
              </a:rPr>
              <a:t> Metrology  for Energy Efficiency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60308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97953"/>
            <a:ext cx="8208912" cy="46805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 2018: The 3rd Expert Meeting on “Trade Facilitation through an APEC Framework on Food Safety Modernization”  under </a:t>
            </a: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SCSC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Theme: 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APEC Food Safety Modernization Framework to Facilitate Trade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Centers on 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 status and practical steps to facilitate the uptake of the APEC food safety modernization framework to improve public health and assist trade; how to </a:t>
            </a:r>
            <a:r>
              <a:rPr lang="en-US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finalise</a:t>
            </a:r>
            <a:r>
              <a: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this Framework; how to progress the APEC Food Safety Modernization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Lancang</a:t>
            </a:r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-Mekong Cooperation Workshop on Prioritized Fields of Metrology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Metrology for Food Safety Workshop </a:t>
            </a:r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part of the ASEAN NEXT 2018 is hosted by MOST and organized by NIMT Thailand.  The workshop was held  from 19-22 March 2018 in Bangkok Thailand.</a:t>
            </a:r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Africa Food Safety Workshop 2018:  co-organized by NMISA, NIM, BIPM and IAEA in Pretoria, South Africa</a:t>
            </a:r>
          </a:p>
          <a:p>
            <a:r>
              <a:rPr lang="en-AU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Sept 2018, </a:t>
            </a:r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“</a:t>
            </a:r>
            <a:r>
              <a:rPr lang="en-US" altLang="zh-CN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Metrologial</a:t>
            </a:r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approach on mycotoxins  measurements” Regional Workshop &amp;  SIM Chemical Metrology Working Group Meeting</a:t>
            </a:r>
          </a:p>
          <a:p>
            <a:r>
              <a:rPr lang="en-US" altLang="zh-CN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Oct 2018, The Central Asia and Eastern Europe Training workshop on Food Safety Measurement Standards </a:t>
            </a:r>
          </a:p>
          <a:p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AU" altLang="zh-CN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0337" y="721273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 Safety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 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lihm@nim.ac.cn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72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680520"/>
          </a:xfrm>
        </p:spPr>
        <p:txBody>
          <a:bodyPr>
            <a:noAutofit/>
          </a:bodyPr>
          <a:lstStyle/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the whole value chain</a:t>
            </a:r>
            <a:b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(from R&amp;D design, to manufacturers and to end users)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Set up international equivalence on medical measurements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Traceability of medical devices and diagnostics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Share mutual experience among NMIs, DIs and TCs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Objectives: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 of medical metrology technique, instruments, and facilities</a:t>
            </a:r>
          </a:p>
          <a:p>
            <a:pPr lvl="1"/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 and Calibrate procedures for medical devices</a:t>
            </a:r>
          </a:p>
          <a:p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AU" sz="1800" b="1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 </a:t>
            </a:r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MMFG Workshop 2018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Status of MMFG FGI Project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Developments at NMIs in medical metrology areas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Future strategy and work plan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620688"/>
            <a:ext cx="8935377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Medical Metrology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SJ.Chen@itri.org.tw</a:t>
            </a:r>
            <a:r>
              <a:rPr lang="en-AU" sz="2000" b="1" i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AU" sz="4800" b="1" i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95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900917-1A92-498B-BABF-D33824C8D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Revision of SI: WMD Poster</a:t>
            </a:r>
            <a:endParaRPr kumimoji="1" lang="ja-JP" altLang="en-US" sz="3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ounded Rectangle 12">
            <a:extLst>
              <a:ext uri="{FF2B5EF4-FFF2-40B4-BE49-F238E27FC236}">
                <a16:creationId xmlns:a16="http://schemas.microsoft.com/office/drawing/2014/main" id="{8ADD1DC6-B1AD-4FEC-84D2-228C506F4891}"/>
              </a:ext>
            </a:extLst>
          </p:cNvPr>
          <p:cNvSpPr/>
          <p:nvPr/>
        </p:nvSpPr>
        <p:spPr>
          <a:xfrm>
            <a:off x="4427984" y="1556792"/>
            <a:ext cx="4392488" cy="5184576"/>
          </a:xfrm>
          <a:prstGeom prst="roundRect">
            <a:avLst>
              <a:gd name="adj" fmla="val 5686"/>
            </a:avLst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141E2E73-F6A1-454B-BD52-FD1D9F1BA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270892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6">
            <a:extLst>
              <a:ext uri="{FF2B5EF4-FFF2-40B4-BE49-F238E27FC236}">
                <a16:creationId xmlns:a16="http://schemas.microsoft.com/office/drawing/2014/main" id="{115340DC-2BE4-4727-96D4-698C3DC8396C}"/>
              </a:ext>
            </a:extLst>
          </p:cNvPr>
          <p:cNvSpPr/>
          <p:nvPr/>
        </p:nvSpPr>
        <p:spPr>
          <a:xfrm>
            <a:off x="539552" y="1844824"/>
            <a:ext cx="3672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528"/>
                </a:solidFill>
                <a:latin typeface="GilSans"/>
              </a:rPr>
              <a:t>Revision of SI - Implications for science, industry &amp; stakeholders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9A1CDFF-9DCF-4057-860F-BB0ABE30C24C}"/>
              </a:ext>
            </a:extLst>
          </p:cNvPr>
          <p:cNvSpPr txBox="1"/>
          <p:nvPr/>
        </p:nvSpPr>
        <p:spPr>
          <a:xfrm>
            <a:off x="323528" y="537321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tabLst>
                <a:tab pos="1520825" algn="l"/>
              </a:tabLst>
            </a:pPr>
            <a:r>
              <a:rPr kumimoji="1" lang="en-US" altLang="ja-JP" dirty="0">
                <a:solidFill>
                  <a:srgbClr val="000000"/>
                </a:solidFill>
                <a:latin typeface="Arial"/>
                <a:ea typeface="ＭＳ Ｐゴシック"/>
              </a:rPr>
              <a:t>Nov-2018	Resolution at the CGPM</a:t>
            </a:r>
          </a:p>
          <a:p>
            <a:pPr defTabSz="457200">
              <a:tabLst>
                <a:tab pos="1520825" algn="l"/>
              </a:tabLst>
            </a:pPr>
            <a:r>
              <a:rPr kumimoji="1" lang="en-US" altLang="ja-JP" dirty="0">
                <a:solidFill>
                  <a:srgbClr val="000000"/>
                </a:solidFill>
                <a:latin typeface="Arial"/>
                <a:ea typeface="ＭＳ Ｐゴシック"/>
              </a:rPr>
              <a:t>20-May-2019	Revised SI takes effect</a:t>
            </a:r>
          </a:p>
        </p:txBody>
      </p:sp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CCD9507E-34F4-4962-B85D-CEF547CC30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020098"/>
              </p:ext>
            </p:extLst>
          </p:nvPr>
        </p:nvGraphicFramePr>
        <p:xfrm>
          <a:off x="5292080" y="2060848"/>
          <a:ext cx="2693858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5" imgW="5666792" imgH="8029437" progId="Acrobat.Document.11">
                  <p:embed/>
                </p:oleObj>
              </mc:Choice>
              <mc:Fallback>
                <p:oleObj name="Acrobat Document" r:id="rId5" imgW="5666792" imgH="8029437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2080" y="2060848"/>
                        <a:ext cx="2693858" cy="3816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AF0882E-F598-41AD-9FE4-5D8694DD2061}"/>
              </a:ext>
            </a:extLst>
          </p:cNvPr>
          <p:cNvSpPr txBox="1"/>
          <p:nvPr/>
        </p:nvSpPr>
        <p:spPr>
          <a:xfrm>
            <a:off x="4427984" y="1628800"/>
            <a:ext cx="4320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tabLst>
                <a:tab pos="1520825" algn="l"/>
              </a:tabLst>
            </a:pPr>
            <a:r>
              <a:rPr kumimoji="1" lang="en-US" altLang="ja-JP" sz="2000" b="1" dirty="0">
                <a:solidFill>
                  <a:srgbClr val="000000"/>
                </a:solidFill>
                <a:latin typeface="Arial"/>
                <a:ea typeface="ＭＳ Ｐゴシック"/>
              </a:rPr>
              <a:t>World Metrology Day 2019, Poster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4625F21-CD14-40D1-94EE-4470BA884631}"/>
              </a:ext>
            </a:extLst>
          </p:cNvPr>
          <p:cNvSpPr txBox="1"/>
          <p:nvPr/>
        </p:nvSpPr>
        <p:spPr>
          <a:xfrm>
            <a:off x="4427984" y="5805264"/>
            <a:ext cx="4464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tabLst>
                <a:tab pos="1520825" algn="l"/>
              </a:tabLst>
            </a:pPr>
            <a:r>
              <a:rPr kumimoji="1" lang="en-US" altLang="ja-JP" dirty="0">
                <a:solidFill>
                  <a:srgbClr val="000000"/>
                </a:solidFill>
                <a:latin typeface="Arial"/>
                <a:ea typeface="ＭＳ Ｐゴシック"/>
              </a:rPr>
              <a:t>Design: cooperation with Standard Calibration Laboratory, Hong Kong, China</a:t>
            </a:r>
          </a:p>
          <a:p>
            <a:pPr defTabSz="457200">
              <a:tabLst>
                <a:tab pos="1520825" algn="l"/>
              </a:tabLst>
            </a:pPr>
            <a:r>
              <a:rPr kumimoji="1" lang="en-US" altLang="ja-JP" dirty="0">
                <a:solidFill>
                  <a:srgbClr val="000000"/>
                </a:solidFill>
                <a:latin typeface="Arial"/>
                <a:ea typeface="ＭＳ Ｐゴシック"/>
              </a:rPr>
              <a:t>  and WMD Team</a:t>
            </a:r>
          </a:p>
        </p:txBody>
      </p:sp>
    </p:spTree>
    <p:extLst>
      <p:ext uri="{BB962C8B-B14F-4D97-AF65-F5344CB8AC3E}">
        <p14:creationId xmlns:p14="http://schemas.microsoft.com/office/powerpoint/2010/main" val="1116270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00AB448-C7DC-4C85-A2E1-51906DB36073}"/>
              </a:ext>
            </a:extLst>
          </p:cNvPr>
          <p:cNvSpPr/>
          <p:nvPr/>
        </p:nvSpPr>
        <p:spPr>
          <a:xfrm>
            <a:off x="251520" y="2708920"/>
            <a:ext cx="8568952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EBF07EF-F917-4E3F-923E-6545DC0F7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0648"/>
            <a:ext cx="8356060" cy="939079"/>
          </a:xfrm>
        </p:spPr>
        <p:txBody>
          <a:bodyPr>
            <a:noAutofit/>
          </a:bodyPr>
          <a:lstStyle/>
          <a:p>
            <a:r>
              <a:rPr lang="en-US" altLang="ja-JP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MEDEA 2.0</a:t>
            </a:r>
            <a:br>
              <a:rPr lang="en-US" altLang="ja-JP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altLang="ja-JP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Metrology – Enabling Developing Economies in Asia</a:t>
            </a:r>
            <a:endParaRPr kumimoji="1" lang="ja-JP" altLang="en-US" sz="24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DC8336-4FAE-4795-AF1E-C33457A40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946" y="1281530"/>
            <a:ext cx="8534550" cy="1325483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sz="1800" b="1" dirty="0">
                <a:solidFill>
                  <a:schemeClr val="tx1"/>
                </a:solidFill>
                <a:latin typeface="+mj-lt"/>
              </a:rPr>
              <a:t>Key data of MEDEA 2.0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ja-JP" sz="1800" dirty="0">
                <a:latin typeface="+mj-lt"/>
              </a:rPr>
              <a:t>Project Period:	May 2018 – April 2021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ja-JP" sz="1800" dirty="0">
                <a:latin typeface="+mj-lt"/>
              </a:rPr>
              <a:t>Budget:	1.3 Mio. EUR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ja-JP" sz="1800" dirty="0">
                <a:latin typeface="+mj-lt"/>
              </a:rPr>
              <a:t>Funding:	Federal Ministry for Economic Cooperation and Development, Germany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ja-JP" sz="1800" dirty="0">
                <a:latin typeface="+mj-lt"/>
              </a:rPr>
              <a:t>Implementation:	PTB, Germany</a:t>
            </a:r>
          </a:p>
          <a:p>
            <a:endParaRPr kumimoji="1" lang="ja-JP" altLang="en-US" sz="1800" dirty="0">
              <a:latin typeface="+mj-lt"/>
            </a:endParaRPr>
          </a:p>
        </p:txBody>
      </p:sp>
      <p:grpSp>
        <p:nvGrpSpPr>
          <p:cNvPr id="4" name="Gruppieren 4">
            <a:extLst>
              <a:ext uri="{FF2B5EF4-FFF2-40B4-BE49-F238E27FC236}">
                <a16:creationId xmlns:a16="http://schemas.microsoft.com/office/drawing/2014/main" id="{69A3FA72-06D6-482D-A267-544E5824EAEF}"/>
              </a:ext>
            </a:extLst>
          </p:cNvPr>
          <p:cNvGrpSpPr/>
          <p:nvPr/>
        </p:nvGrpSpPr>
        <p:grpSpPr>
          <a:xfrm>
            <a:off x="1619672" y="6093296"/>
            <a:ext cx="5723231" cy="588322"/>
            <a:chOff x="999808" y="563736"/>
            <a:chExt cx="7628988" cy="784225"/>
          </a:xfrm>
        </p:grpSpPr>
        <p:pic>
          <p:nvPicPr>
            <p:cNvPr id="5" name="Bild 3">
              <a:extLst>
                <a:ext uri="{FF2B5EF4-FFF2-40B4-BE49-F238E27FC236}">
                  <a16:creationId xmlns:a16="http://schemas.microsoft.com/office/drawing/2014/main" id="{4633B4CD-7011-4146-BD3F-881BF17041D8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2206" y="642760"/>
              <a:ext cx="1926590" cy="64389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</p:pic>
        <p:pic>
          <p:nvPicPr>
            <p:cNvPr id="6" name="Bild 1">
              <a:extLst>
                <a:ext uri="{FF2B5EF4-FFF2-40B4-BE49-F238E27FC236}">
                  <a16:creationId xmlns:a16="http://schemas.microsoft.com/office/drawing/2014/main" id="{CF5D33A8-CF3F-48B7-A6D6-074AC9A65D7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0376" y="563736"/>
              <a:ext cx="795020" cy="78422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</p:pic>
        <p:pic>
          <p:nvPicPr>
            <p:cNvPr id="7" name="Bild 2">
              <a:extLst>
                <a:ext uri="{FF2B5EF4-FFF2-40B4-BE49-F238E27FC236}">
                  <a16:creationId xmlns:a16="http://schemas.microsoft.com/office/drawing/2014/main" id="{492EB4BD-3E89-4FAE-BA1D-BA448482835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08" y="642760"/>
              <a:ext cx="1135380" cy="65214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</p:pic>
      </p:grpSp>
      <p:sp>
        <p:nvSpPr>
          <p:cNvPr id="8" name="Textfeld 3">
            <a:extLst>
              <a:ext uri="{FF2B5EF4-FFF2-40B4-BE49-F238E27FC236}">
                <a16:creationId xmlns:a16="http://schemas.microsoft.com/office/drawing/2014/main" id="{BC2D80A2-334B-4725-B1E7-65405D5665E1}"/>
              </a:ext>
            </a:extLst>
          </p:cNvPr>
          <p:cNvSpPr txBox="1"/>
          <p:nvPr/>
        </p:nvSpPr>
        <p:spPr>
          <a:xfrm>
            <a:off x="430533" y="3064950"/>
            <a:ext cx="2332123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Sustainability Concepts</a:t>
            </a:r>
            <a:endParaRPr lang="de-DE" sz="1600" dirty="0"/>
          </a:p>
        </p:txBody>
      </p:sp>
      <p:sp>
        <p:nvSpPr>
          <p:cNvPr id="9" name="Textfeld 4">
            <a:extLst>
              <a:ext uri="{FF2B5EF4-FFF2-40B4-BE49-F238E27FC236}">
                <a16:creationId xmlns:a16="http://schemas.microsoft.com/office/drawing/2014/main" id="{DF4FE48B-0E8F-459B-A870-0ACB3CA5931F}"/>
              </a:ext>
            </a:extLst>
          </p:cNvPr>
          <p:cNvSpPr txBox="1"/>
          <p:nvPr/>
        </p:nvSpPr>
        <p:spPr>
          <a:xfrm>
            <a:off x="2870371" y="3064950"/>
            <a:ext cx="289813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Regional Cooperation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CABUREK: Regional Trainers </a:t>
            </a:r>
          </a:p>
        </p:txBody>
      </p:sp>
      <p:sp>
        <p:nvSpPr>
          <p:cNvPr id="10" name="Textfeld 5">
            <a:extLst>
              <a:ext uri="{FF2B5EF4-FFF2-40B4-BE49-F238E27FC236}">
                <a16:creationId xmlns:a16="http://schemas.microsoft.com/office/drawing/2014/main" id="{6DACBB19-A7F5-4C47-84EC-AFBDC6E8CB6C}"/>
              </a:ext>
            </a:extLst>
          </p:cNvPr>
          <p:cNvSpPr txBox="1"/>
          <p:nvPr/>
        </p:nvSpPr>
        <p:spPr>
          <a:xfrm>
            <a:off x="5872676" y="2925635"/>
            <a:ext cx="2648755" cy="8634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Technical Training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Legal &amp; Industrial/Scientific Metrology</a:t>
            </a:r>
            <a:endParaRPr lang="de-DE" sz="1600" dirty="0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D429E819-C9D8-4DA5-87ED-20700183E2C4}"/>
              </a:ext>
            </a:extLst>
          </p:cNvPr>
          <p:cNvSpPr txBox="1">
            <a:spLocks/>
          </p:cNvSpPr>
          <p:nvPr/>
        </p:nvSpPr>
        <p:spPr>
          <a:xfrm>
            <a:off x="487548" y="5538722"/>
            <a:ext cx="4124528" cy="453386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MEDEA 2.0 JOINT PROJECT PLANNING WORKSHOP</a:t>
            </a:r>
          </a:p>
          <a:p>
            <a:r>
              <a:rPr lang="de-DE" sz="1400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4th to 5th July 2018, Hong Kong</a:t>
            </a:r>
          </a:p>
        </p:txBody>
      </p:sp>
      <p:pic>
        <p:nvPicPr>
          <p:cNvPr id="13" name="Picture 5">
            <a:extLst>
              <a:ext uri="{FF2B5EF4-FFF2-40B4-BE49-F238E27FC236}">
                <a16:creationId xmlns:a16="http://schemas.microsoft.com/office/drawing/2014/main" id="{E9AA2CEF-26BF-4CD9-9F57-542CE76C75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933212"/>
            <a:ext cx="2376031" cy="1584020"/>
          </a:xfrm>
          <a:prstGeom prst="rect">
            <a:avLst/>
          </a:prstGeom>
        </p:spPr>
      </p:pic>
      <p:sp>
        <p:nvSpPr>
          <p:cNvPr id="14" name="Titel 3">
            <a:extLst>
              <a:ext uri="{FF2B5EF4-FFF2-40B4-BE49-F238E27FC236}">
                <a16:creationId xmlns:a16="http://schemas.microsoft.com/office/drawing/2014/main" id="{59FACEBC-56EC-4739-A833-8589ED789C91}"/>
              </a:ext>
            </a:extLst>
          </p:cNvPr>
          <p:cNvSpPr txBox="1">
            <a:spLocks/>
          </p:cNvSpPr>
          <p:nvPr/>
        </p:nvSpPr>
        <p:spPr>
          <a:xfrm>
            <a:off x="4243042" y="5451037"/>
            <a:ext cx="3929358" cy="57025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CABUREK 1st WORKSHOP</a:t>
            </a:r>
          </a:p>
          <a:p>
            <a:r>
              <a:rPr lang="de-DE" sz="1400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30th Oct. to 1st Nov. 2018, Bangkok</a:t>
            </a:r>
          </a:p>
        </p:txBody>
      </p:sp>
      <p:pic>
        <p:nvPicPr>
          <p:cNvPr id="15" name="Picture 5">
            <a:extLst>
              <a:ext uri="{FF2B5EF4-FFF2-40B4-BE49-F238E27FC236}">
                <a16:creationId xmlns:a16="http://schemas.microsoft.com/office/drawing/2014/main" id="{3BDE7CCB-12AA-4257-B1E0-721B04244F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141" y="3937808"/>
            <a:ext cx="2369136" cy="1579424"/>
          </a:xfrm>
          <a:prstGeom prst="rect">
            <a:avLst/>
          </a:prstGeom>
        </p:spPr>
      </p:pic>
      <p:sp>
        <p:nvSpPr>
          <p:cNvPr id="11" name="Titel 3">
            <a:extLst>
              <a:ext uri="{FF2B5EF4-FFF2-40B4-BE49-F238E27FC236}">
                <a16:creationId xmlns:a16="http://schemas.microsoft.com/office/drawing/2014/main" id="{B7E04DAF-3505-466B-8EC7-4C012EF1C1A3}"/>
              </a:ext>
            </a:extLst>
          </p:cNvPr>
          <p:cNvSpPr txBox="1">
            <a:spLocks/>
          </p:cNvSpPr>
          <p:nvPr/>
        </p:nvSpPr>
        <p:spPr>
          <a:xfrm>
            <a:off x="2843808" y="2564904"/>
            <a:ext cx="3384376" cy="295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800" b="1" dirty="0">
                <a:solidFill>
                  <a:schemeClr val="tx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THREE INTERVENTION AREAS</a:t>
            </a:r>
          </a:p>
        </p:txBody>
      </p:sp>
    </p:spTree>
    <p:extLst>
      <p:ext uri="{BB962C8B-B14F-4D97-AF65-F5344CB8AC3E}">
        <p14:creationId xmlns:p14="http://schemas.microsoft.com/office/powerpoint/2010/main" val="504719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n-AU" sz="4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for Developing Economies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3528" y="4221088"/>
            <a:ext cx="4032448" cy="73866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“Leadership training"</a:t>
            </a: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NIMT, Thailand hosted the APMP DEC Leadership Training 2017 in December 2017 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0EB2A467-F2D6-4179-89D7-534F9B18A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772816"/>
            <a:ext cx="8352928" cy="2160240"/>
          </a:xfrm>
        </p:spPr>
        <p:txBody>
          <a:bodyPr>
            <a:normAutofit lnSpcReduction="10000"/>
          </a:bodyPr>
          <a:lstStyle/>
          <a:p>
            <a:r>
              <a:rPr lang="en-US" altLang="ja-JP" dirty="0">
                <a:latin typeface="+mj-lt"/>
              </a:rPr>
              <a:t>Developing Economies’ Committee (DEC) activities</a:t>
            </a:r>
          </a:p>
          <a:p>
            <a:pPr lvl="1"/>
            <a:r>
              <a:rPr lang="en-US" altLang="ja-JP" dirty="0">
                <a:latin typeface="+mj-lt"/>
              </a:rPr>
              <a:t>Needs analysis –MEDEA with Lead TC Chair and FG Chairs</a:t>
            </a:r>
          </a:p>
          <a:p>
            <a:pPr lvl="1"/>
            <a:r>
              <a:rPr lang="en-US" altLang="ja-JP" dirty="0">
                <a:latin typeface="+mj-lt"/>
              </a:rPr>
              <a:t>MEDEA Knowledge Management System (KMS):</a:t>
            </a:r>
            <a:br>
              <a:rPr lang="en-US" altLang="ja-JP" dirty="0">
                <a:latin typeface="+mj-lt"/>
              </a:rPr>
            </a:br>
            <a:r>
              <a:rPr lang="en-US" altLang="ja-JP" dirty="0">
                <a:latin typeface="+mj-lt"/>
              </a:rPr>
              <a:t>	DEC Working Group</a:t>
            </a:r>
          </a:p>
          <a:p>
            <a:pPr lvl="1"/>
            <a:r>
              <a:rPr lang="en-US" altLang="ja-JP" dirty="0">
                <a:latin typeface="+mj-lt"/>
              </a:rPr>
              <a:t>Focus Group Awareness Raising Workshop</a:t>
            </a:r>
            <a:endParaRPr lang="ja-JP" altLang="en-US" dirty="0">
              <a:latin typeface="+mj-lt"/>
            </a:endParaRP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1F2D9E91-B68F-40DD-AE0A-319EE2249557}"/>
              </a:ext>
            </a:extLst>
          </p:cNvPr>
          <p:cNvSpPr txBox="1"/>
          <p:nvPr/>
        </p:nvSpPr>
        <p:spPr>
          <a:xfrm>
            <a:off x="4572000" y="4221088"/>
            <a:ext cx="4176464" cy="738664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“Sound Beginning in the CIPM MRA” Workshop</a:t>
            </a:r>
            <a:endParaRPr lang="en-A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MASM, Mongolia to host the workshop in 2019</a:t>
            </a:r>
            <a:endParaRPr lang="en-AU" altLang="ja-JP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1DB14AA-893E-43CA-A8C2-8EB53D22E315}"/>
              </a:ext>
            </a:extLst>
          </p:cNvPr>
          <p:cNvSpPr/>
          <p:nvPr/>
        </p:nvSpPr>
        <p:spPr>
          <a:xfrm>
            <a:off x="395536" y="5085184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AU" altLang="ja-JP" sz="14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BIPM’s Capacity Building &amp; Knowledge Transfer (CBKT) Programme</a:t>
            </a:r>
            <a:r>
              <a:rPr lang="en-US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to increase the effectiveness with which Member States and Associates engage in the world‐wide coordinated metrological system.</a:t>
            </a:r>
          </a:p>
          <a:p>
            <a:pPr marL="285750" indent="-285750" algn="just">
              <a:buClr>
                <a:srgbClr val="00B0F0"/>
              </a:buClr>
              <a:buFont typeface="Wingdings" panose="05000000000000000000" pitchFamily="2" charset="2"/>
              <a:buChar char="v"/>
            </a:pPr>
            <a:r>
              <a:rPr lang="en-AU" altLang="ja-JP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 and 2017 BIPM’s CBKT workshops to assist NMIs’ participation in CIPM MRA.</a:t>
            </a:r>
            <a:endParaRPr lang="en-US" altLang="ja-JP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9214EB83-829C-4500-A817-EF2240EA8790}"/>
              </a:ext>
            </a:extLst>
          </p:cNvPr>
          <p:cNvSpPr txBox="1"/>
          <p:nvPr/>
        </p:nvSpPr>
        <p:spPr>
          <a:xfrm>
            <a:off x="2699792" y="3861048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DEC-CBKT Programme</a:t>
            </a:r>
          </a:p>
        </p:txBody>
      </p:sp>
    </p:spTree>
    <p:extLst>
      <p:ext uri="{BB962C8B-B14F-4D97-AF65-F5344CB8AC3E}">
        <p14:creationId xmlns:p14="http://schemas.microsoft.com/office/powerpoint/2010/main" val="3718070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5928" y="692696"/>
            <a:ext cx="7886700" cy="994172"/>
          </a:xfrm>
        </p:spPr>
        <p:txBody>
          <a:bodyPr>
            <a:noAutofit/>
          </a:bodyPr>
          <a:lstStyle/>
          <a:p>
            <a: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APMP Guidelines for using a Hybrid Comparison Scheme</a:t>
            </a:r>
            <a:b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as Evidence Supporting CMC Claims</a:t>
            </a:r>
            <a:endParaRPr lang="ko-KR" altLang="en-US" sz="2000" b="1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11560" y="1844824"/>
            <a:ext cx="8352928" cy="3677131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sz="345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Long time intervals between international comparisons</a:t>
            </a:r>
          </a:p>
          <a:p>
            <a:r>
              <a:rPr lang="en-US" altLang="ko-KR" sz="345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 such comparisons for some simple calibration services</a:t>
            </a:r>
          </a:p>
          <a:p>
            <a:r>
              <a:rPr lang="en-US" altLang="ko-KR" sz="345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Developing NMIs </a:t>
            </a:r>
          </a:p>
          <a:p>
            <a:pPr lvl="1"/>
            <a:r>
              <a:rPr lang="en-US" altLang="ko-KR" sz="3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Wish to participate in bilateral comparisons</a:t>
            </a:r>
          </a:p>
          <a:p>
            <a:pPr lvl="1"/>
            <a:r>
              <a:rPr lang="en-US" altLang="ko-KR" sz="3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Face challenges in identifying partners</a:t>
            </a:r>
          </a:p>
          <a:p>
            <a:r>
              <a:rPr lang="en-US" altLang="ko-KR" sz="345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Developed NMIs </a:t>
            </a:r>
          </a:p>
          <a:p>
            <a:pPr lvl="1"/>
            <a:r>
              <a:rPr lang="en-US" altLang="ko-KR" sz="3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Already have to participate, on a voluntary basis, in numerous </a:t>
            </a:r>
            <a:r>
              <a:rPr lang="en-US" altLang="ko-KR" sz="30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intercomparisons</a:t>
            </a:r>
            <a:r>
              <a:rPr lang="en-US" altLang="ko-KR" sz="3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as link labs</a:t>
            </a:r>
          </a:p>
          <a:p>
            <a:pPr lvl="1"/>
            <a:r>
              <a:rPr lang="en-US" altLang="ko-KR" sz="3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Derive limited benefit from bilateral comparisons with developing NMIs</a:t>
            </a:r>
          </a:p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altLang="ko-KR" sz="3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Response: Hybrid Comparison Scheme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FE4905BF-1B2B-473F-B929-93C4D741B2FC}"/>
              </a:ext>
            </a:extLst>
          </p:cNvPr>
          <p:cNvSpPr txBox="1">
            <a:spLocks/>
          </p:cNvSpPr>
          <p:nvPr/>
        </p:nvSpPr>
        <p:spPr>
          <a:xfrm>
            <a:off x="611560" y="5521429"/>
            <a:ext cx="7886700" cy="99417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altLang="ko-KR" sz="2400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APMP approach accepted internationally </a:t>
            </a:r>
            <a:b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ko-KR" sz="2400" dirty="0">
                <a:solidFill>
                  <a:srgbClr val="0070C0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(at JCRB and CC President Meetings)</a:t>
            </a:r>
            <a:endParaRPr lang="ko-KR" altLang="en-US" sz="2000" b="1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312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 idx="4294967295"/>
          </p:nvPr>
        </p:nvSpPr>
        <p:spPr>
          <a:xfrm>
            <a:off x="395536" y="332656"/>
            <a:ext cx="8210550" cy="1223962"/>
          </a:xfrm>
        </p:spPr>
        <p:txBody>
          <a:bodyPr>
            <a:noAutofit/>
          </a:bodyPr>
          <a:lstStyle/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Mid-Year Meeting 201</a:t>
            </a:r>
            <a:r>
              <a:rPr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en-AU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4294967295"/>
          </p:nvPr>
        </p:nvSpPr>
        <p:spPr>
          <a:xfrm>
            <a:off x="755576" y="5836812"/>
            <a:ext cx="7632848" cy="7353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Cebu, Philippines</a:t>
            </a:r>
            <a:b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17-21 June 2019</a:t>
            </a:r>
          </a:p>
          <a:p>
            <a:pPr algn="ctr"/>
            <a:endParaRPr lang="en-A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12" descr="http://www.shangri-la.com/uploadedImages/Shangri-La_Resorts/Shangri-La%E2%80%99s_Mactan_and_Spa,_Cebu,_Philippines/(N)24e008h%20-%20Aerial%20Shot.jpg">
            <a:extLst>
              <a:ext uri="{FF2B5EF4-FFF2-40B4-BE49-F238E27FC236}">
                <a16:creationId xmlns:a16="http://schemas.microsoft.com/office/drawing/2014/main" id="{BBA12CA9-BA0E-4F20-8A37-38718C6840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b="19003"/>
          <a:stretch>
            <a:fillRect/>
          </a:stretch>
        </p:blipFill>
        <p:spPr bwMode="auto">
          <a:xfrm>
            <a:off x="1187624" y="1628800"/>
            <a:ext cx="6624736" cy="421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5893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105761"/>
            <a:ext cx="1584175" cy="15841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3284984"/>
            <a:ext cx="640871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5400" b="1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</a:t>
            </a:r>
          </a:p>
          <a:p>
            <a:pPr algn="ctr"/>
            <a:endParaRPr lang="en-AU" sz="5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AU" sz="5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Secretariat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Metrology Institute of Japan</a:t>
            </a:r>
          </a:p>
          <a:p>
            <a:pPr algn="ctr"/>
            <a:r>
              <a:rPr lang="en-A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APMP-secretariat@aist.go.jp</a:t>
            </a:r>
          </a:p>
        </p:txBody>
      </p:sp>
    </p:spTree>
    <p:extLst>
      <p:ext uri="{BB962C8B-B14F-4D97-AF65-F5344CB8AC3E}">
        <p14:creationId xmlns:p14="http://schemas.microsoft.com/office/powerpoint/2010/main" val="2526211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962" y="1572816"/>
            <a:ext cx="8348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A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welcomes: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Full Member in 2018:</a:t>
            </a:r>
          </a:p>
          <a:p>
            <a: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Measurement Standards Laboratory,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Brunei Darussalam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en-A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Associate Member in 2019:</a:t>
            </a: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Uzbek National Institute of Metrology, State Enterprise, </a:t>
            </a:r>
            <a:r>
              <a:rPr lang="en-A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Republic of Uzbekistan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</a:pPr>
            <a:endParaRPr lang="en-AU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74848" y="692696"/>
            <a:ext cx="8229600" cy="7109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Membership Updates</a:t>
            </a:r>
            <a:endParaRPr lang="en-AU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075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2178" y="679700"/>
            <a:ext cx="8229600" cy="492765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3600" b="1" dirty="0">
                <a:latin typeface="Tahoma" charset="0"/>
                <a:ea typeface="Tahoma" charset="0"/>
                <a:cs typeface="Tahoma" charset="0"/>
              </a:rPr>
              <a:t>Members of APMP</a:t>
            </a:r>
            <a:endParaRPr kumimoji="1" lang="ja-JP" altLang="en-US" sz="3600" b="1" dirty="0">
              <a:latin typeface="Tahoma" charset="0"/>
              <a:ea typeface="Tahoma" charset="0"/>
              <a:cs typeface="Tahoma" charset="0"/>
            </a:endParaRPr>
          </a:p>
        </p:txBody>
      </p:sp>
      <p:grpSp>
        <p:nvGrpSpPr>
          <p:cNvPr id="238" name="Group 5"/>
          <p:cNvGrpSpPr>
            <a:grpSpLocks/>
          </p:cNvGrpSpPr>
          <p:nvPr/>
        </p:nvGrpSpPr>
        <p:grpSpPr bwMode="auto">
          <a:xfrm>
            <a:off x="1416517" y="1454165"/>
            <a:ext cx="7157192" cy="5287205"/>
            <a:chOff x="807" y="192"/>
            <a:chExt cx="3897" cy="3980"/>
          </a:xfrm>
        </p:grpSpPr>
        <p:sp>
          <p:nvSpPr>
            <p:cNvPr id="239" name="Freeform 6"/>
            <p:cNvSpPr>
              <a:spLocks/>
            </p:cNvSpPr>
            <p:nvPr/>
          </p:nvSpPr>
          <p:spPr bwMode="auto">
            <a:xfrm>
              <a:off x="1305" y="384"/>
              <a:ext cx="1033" cy="439"/>
            </a:xfrm>
            <a:custGeom>
              <a:avLst/>
              <a:gdLst>
                <a:gd name="T0" fmla="*/ 12 w 1033"/>
                <a:gd name="T1" fmla="*/ 438 h 439"/>
                <a:gd name="T2" fmla="*/ 6 w 1033"/>
                <a:gd name="T3" fmla="*/ 411 h 439"/>
                <a:gd name="T4" fmla="*/ 0 w 1033"/>
                <a:gd name="T5" fmla="*/ 384 h 439"/>
                <a:gd name="T6" fmla="*/ 24 w 1033"/>
                <a:gd name="T7" fmla="*/ 366 h 439"/>
                <a:gd name="T8" fmla="*/ 51 w 1033"/>
                <a:gd name="T9" fmla="*/ 360 h 439"/>
                <a:gd name="T10" fmla="*/ 78 w 1033"/>
                <a:gd name="T11" fmla="*/ 357 h 439"/>
                <a:gd name="T12" fmla="*/ 110 w 1033"/>
                <a:gd name="T13" fmla="*/ 345 h 439"/>
                <a:gd name="T14" fmla="*/ 137 w 1033"/>
                <a:gd name="T15" fmla="*/ 333 h 439"/>
                <a:gd name="T16" fmla="*/ 167 w 1033"/>
                <a:gd name="T17" fmla="*/ 324 h 439"/>
                <a:gd name="T18" fmla="*/ 188 w 1033"/>
                <a:gd name="T19" fmla="*/ 297 h 439"/>
                <a:gd name="T20" fmla="*/ 194 w 1033"/>
                <a:gd name="T21" fmla="*/ 270 h 439"/>
                <a:gd name="T22" fmla="*/ 185 w 1033"/>
                <a:gd name="T23" fmla="*/ 243 h 439"/>
                <a:gd name="T24" fmla="*/ 182 w 1033"/>
                <a:gd name="T25" fmla="*/ 216 h 439"/>
                <a:gd name="T26" fmla="*/ 182 w 1033"/>
                <a:gd name="T27" fmla="*/ 189 h 439"/>
                <a:gd name="T28" fmla="*/ 194 w 1033"/>
                <a:gd name="T29" fmla="*/ 180 h 439"/>
                <a:gd name="T30" fmla="*/ 221 w 1033"/>
                <a:gd name="T31" fmla="*/ 177 h 439"/>
                <a:gd name="T32" fmla="*/ 245 w 1033"/>
                <a:gd name="T33" fmla="*/ 159 h 439"/>
                <a:gd name="T34" fmla="*/ 239 w 1033"/>
                <a:gd name="T35" fmla="*/ 132 h 439"/>
                <a:gd name="T36" fmla="*/ 245 w 1033"/>
                <a:gd name="T37" fmla="*/ 108 h 439"/>
                <a:gd name="T38" fmla="*/ 265 w 1033"/>
                <a:gd name="T39" fmla="*/ 96 h 439"/>
                <a:gd name="T40" fmla="*/ 292 w 1033"/>
                <a:gd name="T41" fmla="*/ 99 h 439"/>
                <a:gd name="T42" fmla="*/ 316 w 1033"/>
                <a:gd name="T43" fmla="*/ 90 h 439"/>
                <a:gd name="T44" fmla="*/ 316 w 1033"/>
                <a:gd name="T45" fmla="*/ 63 h 439"/>
                <a:gd name="T46" fmla="*/ 328 w 1033"/>
                <a:gd name="T47" fmla="*/ 36 h 439"/>
                <a:gd name="T48" fmla="*/ 352 w 1033"/>
                <a:gd name="T49" fmla="*/ 15 h 439"/>
                <a:gd name="T50" fmla="*/ 379 w 1033"/>
                <a:gd name="T51" fmla="*/ 0 h 439"/>
                <a:gd name="T52" fmla="*/ 400 w 1033"/>
                <a:gd name="T53" fmla="*/ 9 h 439"/>
                <a:gd name="T54" fmla="*/ 415 w 1033"/>
                <a:gd name="T55" fmla="*/ 36 h 439"/>
                <a:gd name="T56" fmla="*/ 444 w 1033"/>
                <a:gd name="T57" fmla="*/ 42 h 439"/>
                <a:gd name="T58" fmla="*/ 471 w 1033"/>
                <a:gd name="T59" fmla="*/ 60 h 439"/>
                <a:gd name="T60" fmla="*/ 495 w 1033"/>
                <a:gd name="T61" fmla="*/ 87 h 439"/>
                <a:gd name="T62" fmla="*/ 498 w 1033"/>
                <a:gd name="T63" fmla="*/ 114 h 439"/>
                <a:gd name="T64" fmla="*/ 498 w 1033"/>
                <a:gd name="T65" fmla="*/ 141 h 439"/>
                <a:gd name="T66" fmla="*/ 522 w 1033"/>
                <a:gd name="T67" fmla="*/ 162 h 439"/>
                <a:gd name="T68" fmla="*/ 552 w 1033"/>
                <a:gd name="T69" fmla="*/ 168 h 439"/>
                <a:gd name="T70" fmla="*/ 585 w 1033"/>
                <a:gd name="T71" fmla="*/ 177 h 439"/>
                <a:gd name="T72" fmla="*/ 611 w 1033"/>
                <a:gd name="T73" fmla="*/ 189 h 439"/>
                <a:gd name="T74" fmla="*/ 641 w 1033"/>
                <a:gd name="T75" fmla="*/ 204 h 439"/>
                <a:gd name="T76" fmla="*/ 665 w 1033"/>
                <a:gd name="T77" fmla="*/ 225 h 439"/>
                <a:gd name="T78" fmla="*/ 683 w 1033"/>
                <a:gd name="T79" fmla="*/ 252 h 439"/>
                <a:gd name="T80" fmla="*/ 719 w 1033"/>
                <a:gd name="T81" fmla="*/ 273 h 439"/>
                <a:gd name="T82" fmla="*/ 749 w 1033"/>
                <a:gd name="T83" fmla="*/ 279 h 439"/>
                <a:gd name="T84" fmla="*/ 778 w 1033"/>
                <a:gd name="T85" fmla="*/ 282 h 439"/>
                <a:gd name="T86" fmla="*/ 805 w 1033"/>
                <a:gd name="T87" fmla="*/ 282 h 439"/>
                <a:gd name="T88" fmla="*/ 838 w 1033"/>
                <a:gd name="T89" fmla="*/ 282 h 439"/>
                <a:gd name="T90" fmla="*/ 868 w 1033"/>
                <a:gd name="T91" fmla="*/ 282 h 439"/>
                <a:gd name="T92" fmla="*/ 895 w 1033"/>
                <a:gd name="T93" fmla="*/ 297 h 439"/>
                <a:gd name="T94" fmla="*/ 922 w 1033"/>
                <a:gd name="T95" fmla="*/ 309 h 439"/>
                <a:gd name="T96" fmla="*/ 960 w 1033"/>
                <a:gd name="T97" fmla="*/ 324 h 439"/>
                <a:gd name="T98" fmla="*/ 1032 w 1033"/>
                <a:gd name="T99" fmla="*/ 321 h 439"/>
                <a:gd name="T100" fmla="*/ 972 w 1033"/>
                <a:gd name="T101" fmla="*/ 327 h 43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33"/>
                <a:gd name="T154" fmla="*/ 0 h 439"/>
                <a:gd name="T155" fmla="*/ 1033 w 1033"/>
                <a:gd name="T156" fmla="*/ 439 h 43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33" h="439">
                  <a:moveTo>
                    <a:pt x="36" y="429"/>
                  </a:moveTo>
                  <a:lnTo>
                    <a:pt x="21" y="438"/>
                  </a:lnTo>
                  <a:lnTo>
                    <a:pt x="12" y="438"/>
                  </a:lnTo>
                  <a:lnTo>
                    <a:pt x="12" y="429"/>
                  </a:lnTo>
                  <a:lnTo>
                    <a:pt x="12" y="420"/>
                  </a:lnTo>
                  <a:lnTo>
                    <a:pt x="6" y="411"/>
                  </a:lnTo>
                  <a:lnTo>
                    <a:pt x="0" y="402"/>
                  </a:lnTo>
                  <a:lnTo>
                    <a:pt x="0" y="393"/>
                  </a:lnTo>
                  <a:lnTo>
                    <a:pt x="0" y="384"/>
                  </a:lnTo>
                  <a:lnTo>
                    <a:pt x="6" y="375"/>
                  </a:lnTo>
                  <a:lnTo>
                    <a:pt x="15" y="369"/>
                  </a:lnTo>
                  <a:lnTo>
                    <a:pt x="24" y="366"/>
                  </a:lnTo>
                  <a:lnTo>
                    <a:pt x="33" y="366"/>
                  </a:lnTo>
                  <a:lnTo>
                    <a:pt x="42" y="363"/>
                  </a:lnTo>
                  <a:lnTo>
                    <a:pt x="51" y="360"/>
                  </a:lnTo>
                  <a:lnTo>
                    <a:pt x="60" y="360"/>
                  </a:lnTo>
                  <a:lnTo>
                    <a:pt x="69" y="357"/>
                  </a:lnTo>
                  <a:lnTo>
                    <a:pt x="78" y="357"/>
                  </a:lnTo>
                  <a:lnTo>
                    <a:pt x="86" y="357"/>
                  </a:lnTo>
                  <a:lnTo>
                    <a:pt x="98" y="351"/>
                  </a:lnTo>
                  <a:lnTo>
                    <a:pt x="110" y="345"/>
                  </a:lnTo>
                  <a:lnTo>
                    <a:pt x="119" y="339"/>
                  </a:lnTo>
                  <a:lnTo>
                    <a:pt x="128" y="336"/>
                  </a:lnTo>
                  <a:lnTo>
                    <a:pt x="137" y="333"/>
                  </a:lnTo>
                  <a:lnTo>
                    <a:pt x="146" y="333"/>
                  </a:lnTo>
                  <a:lnTo>
                    <a:pt x="158" y="330"/>
                  </a:lnTo>
                  <a:lnTo>
                    <a:pt x="167" y="324"/>
                  </a:lnTo>
                  <a:lnTo>
                    <a:pt x="179" y="315"/>
                  </a:lnTo>
                  <a:lnTo>
                    <a:pt x="188" y="306"/>
                  </a:lnTo>
                  <a:lnTo>
                    <a:pt x="188" y="297"/>
                  </a:lnTo>
                  <a:lnTo>
                    <a:pt x="194" y="288"/>
                  </a:lnTo>
                  <a:lnTo>
                    <a:pt x="194" y="279"/>
                  </a:lnTo>
                  <a:lnTo>
                    <a:pt x="194" y="270"/>
                  </a:lnTo>
                  <a:lnTo>
                    <a:pt x="191" y="261"/>
                  </a:lnTo>
                  <a:lnTo>
                    <a:pt x="188" y="252"/>
                  </a:lnTo>
                  <a:lnTo>
                    <a:pt x="185" y="243"/>
                  </a:lnTo>
                  <a:lnTo>
                    <a:pt x="182" y="234"/>
                  </a:lnTo>
                  <a:lnTo>
                    <a:pt x="182" y="225"/>
                  </a:lnTo>
                  <a:lnTo>
                    <a:pt x="182" y="216"/>
                  </a:lnTo>
                  <a:lnTo>
                    <a:pt x="182" y="207"/>
                  </a:lnTo>
                  <a:lnTo>
                    <a:pt x="182" y="198"/>
                  </a:lnTo>
                  <a:lnTo>
                    <a:pt x="182" y="189"/>
                  </a:lnTo>
                  <a:lnTo>
                    <a:pt x="176" y="180"/>
                  </a:lnTo>
                  <a:lnTo>
                    <a:pt x="185" y="180"/>
                  </a:lnTo>
                  <a:lnTo>
                    <a:pt x="194" y="180"/>
                  </a:lnTo>
                  <a:lnTo>
                    <a:pt x="203" y="180"/>
                  </a:lnTo>
                  <a:lnTo>
                    <a:pt x="212" y="177"/>
                  </a:lnTo>
                  <a:lnTo>
                    <a:pt x="221" y="177"/>
                  </a:lnTo>
                  <a:lnTo>
                    <a:pt x="230" y="174"/>
                  </a:lnTo>
                  <a:lnTo>
                    <a:pt x="239" y="168"/>
                  </a:lnTo>
                  <a:lnTo>
                    <a:pt x="245" y="159"/>
                  </a:lnTo>
                  <a:lnTo>
                    <a:pt x="245" y="150"/>
                  </a:lnTo>
                  <a:lnTo>
                    <a:pt x="245" y="141"/>
                  </a:lnTo>
                  <a:lnTo>
                    <a:pt x="239" y="132"/>
                  </a:lnTo>
                  <a:lnTo>
                    <a:pt x="236" y="123"/>
                  </a:lnTo>
                  <a:lnTo>
                    <a:pt x="245" y="117"/>
                  </a:lnTo>
                  <a:lnTo>
                    <a:pt x="245" y="108"/>
                  </a:lnTo>
                  <a:lnTo>
                    <a:pt x="254" y="108"/>
                  </a:lnTo>
                  <a:lnTo>
                    <a:pt x="257" y="99"/>
                  </a:lnTo>
                  <a:lnTo>
                    <a:pt x="265" y="96"/>
                  </a:lnTo>
                  <a:lnTo>
                    <a:pt x="274" y="93"/>
                  </a:lnTo>
                  <a:lnTo>
                    <a:pt x="283" y="96"/>
                  </a:lnTo>
                  <a:lnTo>
                    <a:pt x="292" y="99"/>
                  </a:lnTo>
                  <a:lnTo>
                    <a:pt x="301" y="99"/>
                  </a:lnTo>
                  <a:lnTo>
                    <a:pt x="310" y="99"/>
                  </a:lnTo>
                  <a:lnTo>
                    <a:pt x="316" y="90"/>
                  </a:lnTo>
                  <a:lnTo>
                    <a:pt x="316" y="81"/>
                  </a:lnTo>
                  <a:lnTo>
                    <a:pt x="316" y="72"/>
                  </a:lnTo>
                  <a:lnTo>
                    <a:pt x="316" y="63"/>
                  </a:lnTo>
                  <a:lnTo>
                    <a:pt x="322" y="54"/>
                  </a:lnTo>
                  <a:lnTo>
                    <a:pt x="325" y="45"/>
                  </a:lnTo>
                  <a:lnTo>
                    <a:pt x="328" y="36"/>
                  </a:lnTo>
                  <a:lnTo>
                    <a:pt x="337" y="30"/>
                  </a:lnTo>
                  <a:lnTo>
                    <a:pt x="343" y="21"/>
                  </a:lnTo>
                  <a:lnTo>
                    <a:pt x="352" y="15"/>
                  </a:lnTo>
                  <a:lnTo>
                    <a:pt x="361" y="9"/>
                  </a:lnTo>
                  <a:lnTo>
                    <a:pt x="370" y="0"/>
                  </a:lnTo>
                  <a:lnTo>
                    <a:pt x="379" y="0"/>
                  </a:lnTo>
                  <a:lnTo>
                    <a:pt x="388" y="0"/>
                  </a:lnTo>
                  <a:lnTo>
                    <a:pt x="397" y="0"/>
                  </a:lnTo>
                  <a:lnTo>
                    <a:pt x="400" y="9"/>
                  </a:lnTo>
                  <a:lnTo>
                    <a:pt x="400" y="18"/>
                  </a:lnTo>
                  <a:lnTo>
                    <a:pt x="409" y="27"/>
                  </a:lnTo>
                  <a:lnTo>
                    <a:pt x="415" y="36"/>
                  </a:lnTo>
                  <a:lnTo>
                    <a:pt x="427" y="39"/>
                  </a:lnTo>
                  <a:lnTo>
                    <a:pt x="435" y="42"/>
                  </a:lnTo>
                  <a:lnTo>
                    <a:pt x="444" y="42"/>
                  </a:lnTo>
                  <a:lnTo>
                    <a:pt x="459" y="48"/>
                  </a:lnTo>
                  <a:lnTo>
                    <a:pt x="468" y="51"/>
                  </a:lnTo>
                  <a:lnTo>
                    <a:pt x="471" y="60"/>
                  </a:lnTo>
                  <a:lnTo>
                    <a:pt x="480" y="69"/>
                  </a:lnTo>
                  <a:lnTo>
                    <a:pt x="492" y="78"/>
                  </a:lnTo>
                  <a:lnTo>
                    <a:pt x="495" y="87"/>
                  </a:lnTo>
                  <a:lnTo>
                    <a:pt x="495" y="96"/>
                  </a:lnTo>
                  <a:lnTo>
                    <a:pt x="498" y="105"/>
                  </a:lnTo>
                  <a:lnTo>
                    <a:pt x="498" y="114"/>
                  </a:lnTo>
                  <a:lnTo>
                    <a:pt x="498" y="123"/>
                  </a:lnTo>
                  <a:lnTo>
                    <a:pt x="498" y="132"/>
                  </a:lnTo>
                  <a:lnTo>
                    <a:pt x="498" y="141"/>
                  </a:lnTo>
                  <a:lnTo>
                    <a:pt x="504" y="153"/>
                  </a:lnTo>
                  <a:lnTo>
                    <a:pt x="513" y="159"/>
                  </a:lnTo>
                  <a:lnTo>
                    <a:pt x="522" y="162"/>
                  </a:lnTo>
                  <a:lnTo>
                    <a:pt x="531" y="165"/>
                  </a:lnTo>
                  <a:lnTo>
                    <a:pt x="540" y="168"/>
                  </a:lnTo>
                  <a:lnTo>
                    <a:pt x="552" y="168"/>
                  </a:lnTo>
                  <a:lnTo>
                    <a:pt x="564" y="168"/>
                  </a:lnTo>
                  <a:lnTo>
                    <a:pt x="573" y="171"/>
                  </a:lnTo>
                  <a:lnTo>
                    <a:pt x="585" y="177"/>
                  </a:lnTo>
                  <a:lnTo>
                    <a:pt x="594" y="183"/>
                  </a:lnTo>
                  <a:lnTo>
                    <a:pt x="603" y="183"/>
                  </a:lnTo>
                  <a:lnTo>
                    <a:pt x="611" y="189"/>
                  </a:lnTo>
                  <a:lnTo>
                    <a:pt x="620" y="192"/>
                  </a:lnTo>
                  <a:lnTo>
                    <a:pt x="635" y="195"/>
                  </a:lnTo>
                  <a:lnTo>
                    <a:pt x="641" y="204"/>
                  </a:lnTo>
                  <a:lnTo>
                    <a:pt x="650" y="207"/>
                  </a:lnTo>
                  <a:lnTo>
                    <a:pt x="656" y="216"/>
                  </a:lnTo>
                  <a:lnTo>
                    <a:pt x="665" y="225"/>
                  </a:lnTo>
                  <a:lnTo>
                    <a:pt x="671" y="234"/>
                  </a:lnTo>
                  <a:lnTo>
                    <a:pt x="674" y="243"/>
                  </a:lnTo>
                  <a:lnTo>
                    <a:pt x="683" y="252"/>
                  </a:lnTo>
                  <a:lnTo>
                    <a:pt x="692" y="261"/>
                  </a:lnTo>
                  <a:lnTo>
                    <a:pt x="707" y="267"/>
                  </a:lnTo>
                  <a:lnTo>
                    <a:pt x="719" y="273"/>
                  </a:lnTo>
                  <a:lnTo>
                    <a:pt x="731" y="276"/>
                  </a:lnTo>
                  <a:lnTo>
                    <a:pt x="740" y="279"/>
                  </a:lnTo>
                  <a:lnTo>
                    <a:pt x="749" y="279"/>
                  </a:lnTo>
                  <a:lnTo>
                    <a:pt x="758" y="279"/>
                  </a:lnTo>
                  <a:lnTo>
                    <a:pt x="770" y="282"/>
                  </a:lnTo>
                  <a:lnTo>
                    <a:pt x="778" y="282"/>
                  </a:lnTo>
                  <a:lnTo>
                    <a:pt x="787" y="282"/>
                  </a:lnTo>
                  <a:lnTo>
                    <a:pt x="796" y="282"/>
                  </a:lnTo>
                  <a:lnTo>
                    <a:pt x="805" y="282"/>
                  </a:lnTo>
                  <a:lnTo>
                    <a:pt x="814" y="282"/>
                  </a:lnTo>
                  <a:lnTo>
                    <a:pt x="826" y="282"/>
                  </a:lnTo>
                  <a:lnTo>
                    <a:pt x="838" y="282"/>
                  </a:lnTo>
                  <a:lnTo>
                    <a:pt x="850" y="282"/>
                  </a:lnTo>
                  <a:lnTo>
                    <a:pt x="859" y="282"/>
                  </a:lnTo>
                  <a:lnTo>
                    <a:pt x="868" y="282"/>
                  </a:lnTo>
                  <a:lnTo>
                    <a:pt x="877" y="282"/>
                  </a:lnTo>
                  <a:lnTo>
                    <a:pt x="886" y="288"/>
                  </a:lnTo>
                  <a:lnTo>
                    <a:pt x="895" y="297"/>
                  </a:lnTo>
                  <a:lnTo>
                    <a:pt x="904" y="303"/>
                  </a:lnTo>
                  <a:lnTo>
                    <a:pt x="913" y="303"/>
                  </a:lnTo>
                  <a:lnTo>
                    <a:pt x="922" y="309"/>
                  </a:lnTo>
                  <a:lnTo>
                    <a:pt x="934" y="315"/>
                  </a:lnTo>
                  <a:lnTo>
                    <a:pt x="946" y="318"/>
                  </a:lnTo>
                  <a:lnTo>
                    <a:pt x="960" y="324"/>
                  </a:lnTo>
                  <a:lnTo>
                    <a:pt x="984" y="327"/>
                  </a:lnTo>
                  <a:lnTo>
                    <a:pt x="1023" y="321"/>
                  </a:lnTo>
                  <a:lnTo>
                    <a:pt x="1032" y="321"/>
                  </a:lnTo>
                  <a:lnTo>
                    <a:pt x="1023" y="321"/>
                  </a:lnTo>
                  <a:lnTo>
                    <a:pt x="984" y="327"/>
                  </a:lnTo>
                  <a:lnTo>
                    <a:pt x="972" y="327"/>
                  </a:lnTo>
                  <a:lnTo>
                    <a:pt x="963" y="33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0" name="Freeform 7"/>
            <p:cNvSpPr>
              <a:spLocks/>
            </p:cNvSpPr>
            <p:nvPr/>
          </p:nvSpPr>
          <p:spPr bwMode="auto">
            <a:xfrm>
              <a:off x="2277" y="192"/>
              <a:ext cx="983" cy="526"/>
            </a:xfrm>
            <a:custGeom>
              <a:avLst/>
              <a:gdLst>
                <a:gd name="T0" fmla="*/ 18 w 983"/>
                <a:gd name="T1" fmla="*/ 498 h 526"/>
                <a:gd name="T2" fmla="*/ 57 w 983"/>
                <a:gd name="T3" fmla="*/ 474 h 526"/>
                <a:gd name="T4" fmla="*/ 96 w 983"/>
                <a:gd name="T5" fmla="*/ 474 h 526"/>
                <a:gd name="T6" fmla="*/ 137 w 983"/>
                <a:gd name="T7" fmla="*/ 465 h 526"/>
                <a:gd name="T8" fmla="*/ 173 w 983"/>
                <a:gd name="T9" fmla="*/ 441 h 526"/>
                <a:gd name="T10" fmla="*/ 194 w 983"/>
                <a:gd name="T11" fmla="*/ 408 h 526"/>
                <a:gd name="T12" fmla="*/ 176 w 983"/>
                <a:gd name="T13" fmla="*/ 375 h 526"/>
                <a:gd name="T14" fmla="*/ 203 w 983"/>
                <a:gd name="T15" fmla="*/ 366 h 526"/>
                <a:gd name="T16" fmla="*/ 248 w 983"/>
                <a:gd name="T17" fmla="*/ 381 h 526"/>
                <a:gd name="T18" fmla="*/ 266 w 983"/>
                <a:gd name="T19" fmla="*/ 372 h 526"/>
                <a:gd name="T20" fmla="*/ 284 w 983"/>
                <a:gd name="T21" fmla="*/ 342 h 526"/>
                <a:gd name="T22" fmla="*/ 316 w 983"/>
                <a:gd name="T23" fmla="*/ 318 h 526"/>
                <a:gd name="T24" fmla="*/ 355 w 983"/>
                <a:gd name="T25" fmla="*/ 306 h 526"/>
                <a:gd name="T26" fmla="*/ 394 w 983"/>
                <a:gd name="T27" fmla="*/ 300 h 526"/>
                <a:gd name="T28" fmla="*/ 388 w 983"/>
                <a:gd name="T29" fmla="*/ 264 h 526"/>
                <a:gd name="T30" fmla="*/ 346 w 983"/>
                <a:gd name="T31" fmla="*/ 243 h 526"/>
                <a:gd name="T32" fmla="*/ 310 w 983"/>
                <a:gd name="T33" fmla="*/ 249 h 526"/>
                <a:gd name="T34" fmla="*/ 269 w 983"/>
                <a:gd name="T35" fmla="*/ 237 h 526"/>
                <a:gd name="T36" fmla="*/ 266 w 983"/>
                <a:gd name="T37" fmla="*/ 201 h 526"/>
                <a:gd name="T38" fmla="*/ 278 w 983"/>
                <a:gd name="T39" fmla="*/ 165 h 526"/>
                <a:gd name="T40" fmla="*/ 310 w 983"/>
                <a:gd name="T41" fmla="*/ 150 h 526"/>
                <a:gd name="T42" fmla="*/ 346 w 983"/>
                <a:gd name="T43" fmla="*/ 135 h 526"/>
                <a:gd name="T44" fmla="*/ 358 w 983"/>
                <a:gd name="T45" fmla="*/ 99 h 526"/>
                <a:gd name="T46" fmla="*/ 373 w 983"/>
                <a:gd name="T47" fmla="*/ 57 h 526"/>
                <a:gd name="T48" fmla="*/ 367 w 983"/>
                <a:gd name="T49" fmla="*/ 30 h 526"/>
                <a:gd name="T50" fmla="*/ 370 w 983"/>
                <a:gd name="T51" fmla="*/ 6 h 526"/>
                <a:gd name="T52" fmla="*/ 415 w 983"/>
                <a:gd name="T53" fmla="*/ 0 h 526"/>
                <a:gd name="T54" fmla="*/ 457 w 983"/>
                <a:gd name="T55" fmla="*/ 0 h 526"/>
                <a:gd name="T56" fmla="*/ 495 w 983"/>
                <a:gd name="T57" fmla="*/ 15 h 526"/>
                <a:gd name="T58" fmla="*/ 528 w 983"/>
                <a:gd name="T59" fmla="*/ 30 h 526"/>
                <a:gd name="T60" fmla="*/ 549 w 983"/>
                <a:gd name="T61" fmla="*/ 69 h 526"/>
                <a:gd name="T62" fmla="*/ 564 w 983"/>
                <a:gd name="T63" fmla="*/ 105 h 526"/>
                <a:gd name="T64" fmla="*/ 600 w 983"/>
                <a:gd name="T65" fmla="*/ 135 h 526"/>
                <a:gd name="T66" fmla="*/ 636 w 983"/>
                <a:gd name="T67" fmla="*/ 168 h 526"/>
                <a:gd name="T68" fmla="*/ 675 w 983"/>
                <a:gd name="T69" fmla="*/ 177 h 526"/>
                <a:gd name="T70" fmla="*/ 704 w 983"/>
                <a:gd name="T71" fmla="*/ 201 h 526"/>
                <a:gd name="T72" fmla="*/ 746 w 983"/>
                <a:gd name="T73" fmla="*/ 240 h 526"/>
                <a:gd name="T74" fmla="*/ 788 w 983"/>
                <a:gd name="T75" fmla="*/ 246 h 526"/>
                <a:gd name="T76" fmla="*/ 821 w 983"/>
                <a:gd name="T77" fmla="*/ 222 h 526"/>
                <a:gd name="T78" fmla="*/ 848 w 983"/>
                <a:gd name="T79" fmla="*/ 234 h 526"/>
                <a:gd name="T80" fmla="*/ 851 w 983"/>
                <a:gd name="T81" fmla="*/ 276 h 526"/>
                <a:gd name="T82" fmla="*/ 845 w 983"/>
                <a:gd name="T83" fmla="*/ 318 h 526"/>
                <a:gd name="T84" fmla="*/ 833 w 983"/>
                <a:gd name="T85" fmla="*/ 354 h 526"/>
                <a:gd name="T86" fmla="*/ 803 w 983"/>
                <a:gd name="T87" fmla="*/ 366 h 526"/>
                <a:gd name="T88" fmla="*/ 776 w 983"/>
                <a:gd name="T89" fmla="*/ 372 h 526"/>
                <a:gd name="T90" fmla="*/ 779 w 983"/>
                <a:gd name="T91" fmla="*/ 414 h 526"/>
                <a:gd name="T92" fmla="*/ 794 w 983"/>
                <a:gd name="T93" fmla="*/ 447 h 526"/>
                <a:gd name="T94" fmla="*/ 833 w 983"/>
                <a:gd name="T95" fmla="*/ 447 h 526"/>
                <a:gd name="T96" fmla="*/ 878 w 983"/>
                <a:gd name="T97" fmla="*/ 435 h 526"/>
                <a:gd name="T98" fmla="*/ 898 w 983"/>
                <a:gd name="T99" fmla="*/ 402 h 526"/>
                <a:gd name="T100" fmla="*/ 925 w 983"/>
                <a:gd name="T101" fmla="*/ 366 h 526"/>
                <a:gd name="T102" fmla="*/ 937 w 983"/>
                <a:gd name="T103" fmla="*/ 330 h 526"/>
                <a:gd name="T104" fmla="*/ 967 w 983"/>
                <a:gd name="T105" fmla="*/ 303 h 526"/>
                <a:gd name="T106" fmla="*/ 982 w 983"/>
                <a:gd name="T107" fmla="*/ 270 h 52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3"/>
                <a:gd name="T163" fmla="*/ 0 h 526"/>
                <a:gd name="T164" fmla="*/ 983 w 983"/>
                <a:gd name="T165" fmla="*/ 526 h 52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3" h="526">
                  <a:moveTo>
                    <a:pt x="18" y="525"/>
                  </a:moveTo>
                  <a:lnTo>
                    <a:pt x="0" y="507"/>
                  </a:lnTo>
                  <a:lnTo>
                    <a:pt x="9" y="501"/>
                  </a:lnTo>
                  <a:lnTo>
                    <a:pt x="18" y="498"/>
                  </a:lnTo>
                  <a:lnTo>
                    <a:pt x="27" y="489"/>
                  </a:lnTo>
                  <a:lnTo>
                    <a:pt x="39" y="483"/>
                  </a:lnTo>
                  <a:lnTo>
                    <a:pt x="48" y="477"/>
                  </a:lnTo>
                  <a:lnTo>
                    <a:pt x="57" y="474"/>
                  </a:lnTo>
                  <a:lnTo>
                    <a:pt x="66" y="474"/>
                  </a:lnTo>
                  <a:lnTo>
                    <a:pt x="75" y="474"/>
                  </a:lnTo>
                  <a:lnTo>
                    <a:pt x="84" y="474"/>
                  </a:lnTo>
                  <a:lnTo>
                    <a:pt x="96" y="474"/>
                  </a:lnTo>
                  <a:lnTo>
                    <a:pt x="107" y="474"/>
                  </a:lnTo>
                  <a:lnTo>
                    <a:pt x="116" y="471"/>
                  </a:lnTo>
                  <a:lnTo>
                    <a:pt x="128" y="468"/>
                  </a:lnTo>
                  <a:lnTo>
                    <a:pt x="137" y="465"/>
                  </a:lnTo>
                  <a:lnTo>
                    <a:pt x="146" y="462"/>
                  </a:lnTo>
                  <a:lnTo>
                    <a:pt x="155" y="459"/>
                  </a:lnTo>
                  <a:lnTo>
                    <a:pt x="167" y="450"/>
                  </a:lnTo>
                  <a:lnTo>
                    <a:pt x="173" y="441"/>
                  </a:lnTo>
                  <a:lnTo>
                    <a:pt x="182" y="438"/>
                  </a:lnTo>
                  <a:lnTo>
                    <a:pt x="191" y="429"/>
                  </a:lnTo>
                  <a:lnTo>
                    <a:pt x="194" y="420"/>
                  </a:lnTo>
                  <a:lnTo>
                    <a:pt x="194" y="408"/>
                  </a:lnTo>
                  <a:lnTo>
                    <a:pt x="185" y="402"/>
                  </a:lnTo>
                  <a:lnTo>
                    <a:pt x="179" y="393"/>
                  </a:lnTo>
                  <a:lnTo>
                    <a:pt x="176" y="384"/>
                  </a:lnTo>
                  <a:lnTo>
                    <a:pt x="176" y="375"/>
                  </a:lnTo>
                  <a:lnTo>
                    <a:pt x="176" y="366"/>
                  </a:lnTo>
                  <a:lnTo>
                    <a:pt x="185" y="366"/>
                  </a:lnTo>
                  <a:lnTo>
                    <a:pt x="194" y="366"/>
                  </a:lnTo>
                  <a:lnTo>
                    <a:pt x="203" y="366"/>
                  </a:lnTo>
                  <a:lnTo>
                    <a:pt x="212" y="366"/>
                  </a:lnTo>
                  <a:lnTo>
                    <a:pt x="224" y="372"/>
                  </a:lnTo>
                  <a:lnTo>
                    <a:pt x="236" y="375"/>
                  </a:lnTo>
                  <a:lnTo>
                    <a:pt x="248" y="381"/>
                  </a:lnTo>
                  <a:lnTo>
                    <a:pt x="257" y="381"/>
                  </a:lnTo>
                  <a:lnTo>
                    <a:pt x="266" y="378"/>
                  </a:lnTo>
                  <a:lnTo>
                    <a:pt x="275" y="372"/>
                  </a:lnTo>
                  <a:lnTo>
                    <a:pt x="266" y="372"/>
                  </a:lnTo>
                  <a:lnTo>
                    <a:pt x="263" y="363"/>
                  </a:lnTo>
                  <a:lnTo>
                    <a:pt x="266" y="354"/>
                  </a:lnTo>
                  <a:lnTo>
                    <a:pt x="275" y="345"/>
                  </a:lnTo>
                  <a:lnTo>
                    <a:pt x="284" y="342"/>
                  </a:lnTo>
                  <a:lnTo>
                    <a:pt x="293" y="339"/>
                  </a:lnTo>
                  <a:lnTo>
                    <a:pt x="301" y="336"/>
                  </a:lnTo>
                  <a:lnTo>
                    <a:pt x="310" y="327"/>
                  </a:lnTo>
                  <a:lnTo>
                    <a:pt x="316" y="318"/>
                  </a:lnTo>
                  <a:lnTo>
                    <a:pt x="325" y="315"/>
                  </a:lnTo>
                  <a:lnTo>
                    <a:pt x="334" y="312"/>
                  </a:lnTo>
                  <a:lnTo>
                    <a:pt x="346" y="309"/>
                  </a:lnTo>
                  <a:lnTo>
                    <a:pt x="355" y="306"/>
                  </a:lnTo>
                  <a:lnTo>
                    <a:pt x="364" y="306"/>
                  </a:lnTo>
                  <a:lnTo>
                    <a:pt x="373" y="303"/>
                  </a:lnTo>
                  <a:lnTo>
                    <a:pt x="385" y="303"/>
                  </a:lnTo>
                  <a:lnTo>
                    <a:pt x="394" y="300"/>
                  </a:lnTo>
                  <a:lnTo>
                    <a:pt x="394" y="291"/>
                  </a:lnTo>
                  <a:lnTo>
                    <a:pt x="394" y="282"/>
                  </a:lnTo>
                  <a:lnTo>
                    <a:pt x="394" y="273"/>
                  </a:lnTo>
                  <a:lnTo>
                    <a:pt x="388" y="264"/>
                  </a:lnTo>
                  <a:lnTo>
                    <a:pt x="379" y="255"/>
                  </a:lnTo>
                  <a:lnTo>
                    <a:pt x="370" y="249"/>
                  </a:lnTo>
                  <a:lnTo>
                    <a:pt x="358" y="246"/>
                  </a:lnTo>
                  <a:lnTo>
                    <a:pt x="346" y="243"/>
                  </a:lnTo>
                  <a:lnTo>
                    <a:pt x="337" y="240"/>
                  </a:lnTo>
                  <a:lnTo>
                    <a:pt x="328" y="240"/>
                  </a:lnTo>
                  <a:lnTo>
                    <a:pt x="319" y="243"/>
                  </a:lnTo>
                  <a:lnTo>
                    <a:pt x="310" y="249"/>
                  </a:lnTo>
                  <a:lnTo>
                    <a:pt x="298" y="249"/>
                  </a:lnTo>
                  <a:lnTo>
                    <a:pt x="284" y="249"/>
                  </a:lnTo>
                  <a:lnTo>
                    <a:pt x="275" y="246"/>
                  </a:lnTo>
                  <a:lnTo>
                    <a:pt x="269" y="237"/>
                  </a:lnTo>
                  <a:lnTo>
                    <a:pt x="263" y="228"/>
                  </a:lnTo>
                  <a:lnTo>
                    <a:pt x="263" y="219"/>
                  </a:lnTo>
                  <a:lnTo>
                    <a:pt x="263" y="210"/>
                  </a:lnTo>
                  <a:lnTo>
                    <a:pt x="266" y="201"/>
                  </a:lnTo>
                  <a:lnTo>
                    <a:pt x="266" y="192"/>
                  </a:lnTo>
                  <a:lnTo>
                    <a:pt x="269" y="183"/>
                  </a:lnTo>
                  <a:lnTo>
                    <a:pt x="275" y="174"/>
                  </a:lnTo>
                  <a:lnTo>
                    <a:pt x="278" y="165"/>
                  </a:lnTo>
                  <a:lnTo>
                    <a:pt x="281" y="156"/>
                  </a:lnTo>
                  <a:lnTo>
                    <a:pt x="290" y="150"/>
                  </a:lnTo>
                  <a:lnTo>
                    <a:pt x="298" y="150"/>
                  </a:lnTo>
                  <a:lnTo>
                    <a:pt x="310" y="150"/>
                  </a:lnTo>
                  <a:lnTo>
                    <a:pt x="319" y="150"/>
                  </a:lnTo>
                  <a:lnTo>
                    <a:pt x="328" y="147"/>
                  </a:lnTo>
                  <a:lnTo>
                    <a:pt x="337" y="144"/>
                  </a:lnTo>
                  <a:lnTo>
                    <a:pt x="346" y="135"/>
                  </a:lnTo>
                  <a:lnTo>
                    <a:pt x="349" y="126"/>
                  </a:lnTo>
                  <a:lnTo>
                    <a:pt x="355" y="117"/>
                  </a:lnTo>
                  <a:lnTo>
                    <a:pt x="361" y="108"/>
                  </a:lnTo>
                  <a:lnTo>
                    <a:pt x="358" y="99"/>
                  </a:lnTo>
                  <a:lnTo>
                    <a:pt x="355" y="90"/>
                  </a:lnTo>
                  <a:lnTo>
                    <a:pt x="361" y="81"/>
                  </a:lnTo>
                  <a:lnTo>
                    <a:pt x="370" y="69"/>
                  </a:lnTo>
                  <a:lnTo>
                    <a:pt x="373" y="57"/>
                  </a:lnTo>
                  <a:lnTo>
                    <a:pt x="376" y="48"/>
                  </a:lnTo>
                  <a:lnTo>
                    <a:pt x="376" y="39"/>
                  </a:lnTo>
                  <a:lnTo>
                    <a:pt x="376" y="30"/>
                  </a:lnTo>
                  <a:lnTo>
                    <a:pt x="367" y="30"/>
                  </a:lnTo>
                  <a:lnTo>
                    <a:pt x="358" y="27"/>
                  </a:lnTo>
                  <a:lnTo>
                    <a:pt x="355" y="18"/>
                  </a:lnTo>
                  <a:lnTo>
                    <a:pt x="361" y="9"/>
                  </a:lnTo>
                  <a:lnTo>
                    <a:pt x="370" y="6"/>
                  </a:lnTo>
                  <a:lnTo>
                    <a:pt x="382" y="3"/>
                  </a:lnTo>
                  <a:lnTo>
                    <a:pt x="394" y="0"/>
                  </a:lnTo>
                  <a:lnTo>
                    <a:pt x="406" y="0"/>
                  </a:lnTo>
                  <a:lnTo>
                    <a:pt x="415" y="0"/>
                  </a:lnTo>
                  <a:lnTo>
                    <a:pt x="424" y="0"/>
                  </a:lnTo>
                  <a:lnTo>
                    <a:pt x="433" y="0"/>
                  </a:lnTo>
                  <a:lnTo>
                    <a:pt x="445" y="0"/>
                  </a:lnTo>
                  <a:lnTo>
                    <a:pt x="457" y="0"/>
                  </a:lnTo>
                  <a:lnTo>
                    <a:pt x="469" y="0"/>
                  </a:lnTo>
                  <a:lnTo>
                    <a:pt x="478" y="0"/>
                  </a:lnTo>
                  <a:lnTo>
                    <a:pt x="487" y="6"/>
                  </a:lnTo>
                  <a:lnTo>
                    <a:pt x="495" y="15"/>
                  </a:lnTo>
                  <a:lnTo>
                    <a:pt x="504" y="21"/>
                  </a:lnTo>
                  <a:lnTo>
                    <a:pt x="516" y="21"/>
                  </a:lnTo>
                  <a:lnTo>
                    <a:pt x="528" y="21"/>
                  </a:lnTo>
                  <a:lnTo>
                    <a:pt x="528" y="30"/>
                  </a:lnTo>
                  <a:lnTo>
                    <a:pt x="534" y="39"/>
                  </a:lnTo>
                  <a:lnTo>
                    <a:pt x="540" y="48"/>
                  </a:lnTo>
                  <a:lnTo>
                    <a:pt x="543" y="57"/>
                  </a:lnTo>
                  <a:lnTo>
                    <a:pt x="549" y="69"/>
                  </a:lnTo>
                  <a:lnTo>
                    <a:pt x="552" y="78"/>
                  </a:lnTo>
                  <a:lnTo>
                    <a:pt x="555" y="87"/>
                  </a:lnTo>
                  <a:lnTo>
                    <a:pt x="558" y="96"/>
                  </a:lnTo>
                  <a:lnTo>
                    <a:pt x="564" y="105"/>
                  </a:lnTo>
                  <a:lnTo>
                    <a:pt x="573" y="111"/>
                  </a:lnTo>
                  <a:lnTo>
                    <a:pt x="582" y="117"/>
                  </a:lnTo>
                  <a:lnTo>
                    <a:pt x="591" y="126"/>
                  </a:lnTo>
                  <a:lnTo>
                    <a:pt x="600" y="135"/>
                  </a:lnTo>
                  <a:lnTo>
                    <a:pt x="612" y="141"/>
                  </a:lnTo>
                  <a:lnTo>
                    <a:pt x="624" y="150"/>
                  </a:lnTo>
                  <a:lnTo>
                    <a:pt x="630" y="159"/>
                  </a:lnTo>
                  <a:lnTo>
                    <a:pt x="636" y="168"/>
                  </a:lnTo>
                  <a:lnTo>
                    <a:pt x="645" y="171"/>
                  </a:lnTo>
                  <a:lnTo>
                    <a:pt x="657" y="174"/>
                  </a:lnTo>
                  <a:lnTo>
                    <a:pt x="666" y="177"/>
                  </a:lnTo>
                  <a:lnTo>
                    <a:pt x="675" y="177"/>
                  </a:lnTo>
                  <a:lnTo>
                    <a:pt x="684" y="177"/>
                  </a:lnTo>
                  <a:lnTo>
                    <a:pt x="692" y="180"/>
                  </a:lnTo>
                  <a:lnTo>
                    <a:pt x="695" y="189"/>
                  </a:lnTo>
                  <a:lnTo>
                    <a:pt x="704" y="201"/>
                  </a:lnTo>
                  <a:lnTo>
                    <a:pt x="716" y="213"/>
                  </a:lnTo>
                  <a:lnTo>
                    <a:pt x="728" y="222"/>
                  </a:lnTo>
                  <a:lnTo>
                    <a:pt x="740" y="228"/>
                  </a:lnTo>
                  <a:lnTo>
                    <a:pt x="746" y="240"/>
                  </a:lnTo>
                  <a:lnTo>
                    <a:pt x="755" y="243"/>
                  </a:lnTo>
                  <a:lnTo>
                    <a:pt x="767" y="243"/>
                  </a:lnTo>
                  <a:lnTo>
                    <a:pt x="779" y="246"/>
                  </a:lnTo>
                  <a:lnTo>
                    <a:pt x="788" y="246"/>
                  </a:lnTo>
                  <a:lnTo>
                    <a:pt x="800" y="240"/>
                  </a:lnTo>
                  <a:lnTo>
                    <a:pt x="803" y="231"/>
                  </a:lnTo>
                  <a:lnTo>
                    <a:pt x="812" y="228"/>
                  </a:lnTo>
                  <a:lnTo>
                    <a:pt x="821" y="222"/>
                  </a:lnTo>
                  <a:lnTo>
                    <a:pt x="830" y="213"/>
                  </a:lnTo>
                  <a:lnTo>
                    <a:pt x="839" y="216"/>
                  </a:lnTo>
                  <a:lnTo>
                    <a:pt x="845" y="225"/>
                  </a:lnTo>
                  <a:lnTo>
                    <a:pt x="848" y="234"/>
                  </a:lnTo>
                  <a:lnTo>
                    <a:pt x="851" y="246"/>
                  </a:lnTo>
                  <a:lnTo>
                    <a:pt x="851" y="255"/>
                  </a:lnTo>
                  <a:lnTo>
                    <a:pt x="851" y="264"/>
                  </a:lnTo>
                  <a:lnTo>
                    <a:pt x="851" y="276"/>
                  </a:lnTo>
                  <a:lnTo>
                    <a:pt x="851" y="285"/>
                  </a:lnTo>
                  <a:lnTo>
                    <a:pt x="851" y="294"/>
                  </a:lnTo>
                  <a:lnTo>
                    <a:pt x="851" y="306"/>
                  </a:lnTo>
                  <a:lnTo>
                    <a:pt x="845" y="318"/>
                  </a:lnTo>
                  <a:lnTo>
                    <a:pt x="845" y="327"/>
                  </a:lnTo>
                  <a:lnTo>
                    <a:pt x="839" y="336"/>
                  </a:lnTo>
                  <a:lnTo>
                    <a:pt x="833" y="345"/>
                  </a:lnTo>
                  <a:lnTo>
                    <a:pt x="833" y="354"/>
                  </a:lnTo>
                  <a:lnTo>
                    <a:pt x="824" y="363"/>
                  </a:lnTo>
                  <a:lnTo>
                    <a:pt x="821" y="372"/>
                  </a:lnTo>
                  <a:lnTo>
                    <a:pt x="812" y="372"/>
                  </a:lnTo>
                  <a:lnTo>
                    <a:pt x="803" y="366"/>
                  </a:lnTo>
                  <a:lnTo>
                    <a:pt x="797" y="357"/>
                  </a:lnTo>
                  <a:lnTo>
                    <a:pt x="788" y="354"/>
                  </a:lnTo>
                  <a:lnTo>
                    <a:pt x="782" y="363"/>
                  </a:lnTo>
                  <a:lnTo>
                    <a:pt x="776" y="372"/>
                  </a:lnTo>
                  <a:lnTo>
                    <a:pt x="773" y="381"/>
                  </a:lnTo>
                  <a:lnTo>
                    <a:pt x="773" y="393"/>
                  </a:lnTo>
                  <a:lnTo>
                    <a:pt x="776" y="405"/>
                  </a:lnTo>
                  <a:lnTo>
                    <a:pt x="779" y="414"/>
                  </a:lnTo>
                  <a:lnTo>
                    <a:pt x="788" y="420"/>
                  </a:lnTo>
                  <a:lnTo>
                    <a:pt x="791" y="429"/>
                  </a:lnTo>
                  <a:lnTo>
                    <a:pt x="791" y="438"/>
                  </a:lnTo>
                  <a:lnTo>
                    <a:pt x="794" y="447"/>
                  </a:lnTo>
                  <a:lnTo>
                    <a:pt x="803" y="447"/>
                  </a:lnTo>
                  <a:lnTo>
                    <a:pt x="815" y="447"/>
                  </a:lnTo>
                  <a:lnTo>
                    <a:pt x="824" y="447"/>
                  </a:lnTo>
                  <a:lnTo>
                    <a:pt x="833" y="447"/>
                  </a:lnTo>
                  <a:lnTo>
                    <a:pt x="851" y="453"/>
                  </a:lnTo>
                  <a:lnTo>
                    <a:pt x="860" y="453"/>
                  </a:lnTo>
                  <a:lnTo>
                    <a:pt x="869" y="444"/>
                  </a:lnTo>
                  <a:lnTo>
                    <a:pt x="878" y="435"/>
                  </a:lnTo>
                  <a:lnTo>
                    <a:pt x="886" y="426"/>
                  </a:lnTo>
                  <a:lnTo>
                    <a:pt x="886" y="417"/>
                  </a:lnTo>
                  <a:lnTo>
                    <a:pt x="895" y="411"/>
                  </a:lnTo>
                  <a:lnTo>
                    <a:pt x="898" y="402"/>
                  </a:lnTo>
                  <a:lnTo>
                    <a:pt x="907" y="396"/>
                  </a:lnTo>
                  <a:lnTo>
                    <a:pt x="913" y="387"/>
                  </a:lnTo>
                  <a:lnTo>
                    <a:pt x="922" y="378"/>
                  </a:lnTo>
                  <a:lnTo>
                    <a:pt x="925" y="366"/>
                  </a:lnTo>
                  <a:lnTo>
                    <a:pt x="928" y="357"/>
                  </a:lnTo>
                  <a:lnTo>
                    <a:pt x="931" y="348"/>
                  </a:lnTo>
                  <a:lnTo>
                    <a:pt x="937" y="339"/>
                  </a:lnTo>
                  <a:lnTo>
                    <a:pt x="937" y="330"/>
                  </a:lnTo>
                  <a:lnTo>
                    <a:pt x="946" y="327"/>
                  </a:lnTo>
                  <a:lnTo>
                    <a:pt x="952" y="318"/>
                  </a:lnTo>
                  <a:lnTo>
                    <a:pt x="961" y="312"/>
                  </a:lnTo>
                  <a:lnTo>
                    <a:pt x="967" y="303"/>
                  </a:lnTo>
                  <a:lnTo>
                    <a:pt x="970" y="294"/>
                  </a:lnTo>
                  <a:lnTo>
                    <a:pt x="973" y="285"/>
                  </a:lnTo>
                  <a:lnTo>
                    <a:pt x="982" y="279"/>
                  </a:lnTo>
                  <a:lnTo>
                    <a:pt x="982" y="270"/>
                  </a:lnTo>
                  <a:lnTo>
                    <a:pt x="982" y="258"/>
                  </a:lnTo>
                  <a:lnTo>
                    <a:pt x="973" y="23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1" name="Freeform 8"/>
            <p:cNvSpPr>
              <a:spLocks/>
            </p:cNvSpPr>
            <p:nvPr/>
          </p:nvSpPr>
          <p:spPr bwMode="auto">
            <a:xfrm>
              <a:off x="2960" y="621"/>
              <a:ext cx="106" cy="383"/>
            </a:xfrm>
            <a:custGeom>
              <a:avLst/>
              <a:gdLst>
                <a:gd name="T0" fmla="*/ 105 w 106"/>
                <a:gd name="T1" fmla="*/ 18 h 383"/>
                <a:gd name="T2" fmla="*/ 93 w 106"/>
                <a:gd name="T3" fmla="*/ 39 h 383"/>
                <a:gd name="T4" fmla="*/ 81 w 106"/>
                <a:gd name="T5" fmla="*/ 57 h 383"/>
                <a:gd name="T6" fmla="*/ 69 w 106"/>
                <a:gd name="T7" fmla="*/ 75 h 383"/>
                <a:gd name="T8" fmla="*/ 66 w 106"/>
                <a:gd name="T9" fmla="*/ 93 h 383"/>
                <a:gd name="T10" fmla="*/ 60 w 106"/>
                <a:gd name="T11" fmla="*/ 111 h 383"/>
                <a:gd name="T12" fmla="*/ 51 w 106"/>
                <a:gd name="T13" fmla="*/ 123 h 383"/>
                <a:gd name="T14" fmla="*/ 39 w 106"/>
                <a:gd name="T15" fmla="*/ 135 h 383"/>
                <a:gd name="T16" fmla="*/ 27 w 106"/>
                <a:gd name="T17" fmla="*/ 150 h 383"/>
                <a:gd name="T18" fmla="*/ 12 w 106"/>
                <a:gd name="T19" fmla="*/ 165 h 383"/>
                <a:gd name="T20" fmla="*/ 12 w 106"/>
                <a:gd name="T21" fmla="*/ 183 h 383"/>
                <a:gd name="T22" fmla="*/ 30 w 106"/>
                <a:gd name="T23" fmla="*/ 189 h 383"/>
                <a:gd name="T24" fmla="*/ 39 w 106"/>
                <a:gd name="T25" fmla="*/ 208 h 383"/>
                <a:gd name="T26" fmla="*/ 51 w 106"/>
                <a:gd name="T27" fmla="*/ 226 h 383"/>
                <a:gd name="T28" fmla="*/ 66 w 106"/>
                <a:gd name="T29" fmla="*/ 241 h 383"/>
                <a:gd name="T30" fmla="*/ 78 w 106"/>
                <a:gd name="T31" fmla="*/ 259 h 383"/>
                <a:gd name="T32" fmla="*/ 87 w 106"/>
                <a:gd name="T33" fmla="*/ 277 h 383"/>
                <a:gd name="T34" fmla="*/ 90 w 106"/>
                <a:gd name="T35" fmla="*/ 295 h 383"/>
                <a:gd name="T36" fmla="*/ 93 w 106"/>
                <a:gd name="T37" fmla="*/ 316 h 383"/>
                <a:gd name="T38" fmla="*/ 93 w 106"/>
                <a:gd name="T39" fmla="*/ 334 h 383"/>
                <a:gd name="T40" fmla="*/ 93 w 106"/>
                <a:gd name="T41" fmla="*/ 352 h 383"/>
                <a:gd name="T42" fmla="*/ 75 w 106"/>
                <a:gd name="T43" fmla="*/ 364 h 383"/>
                <a:gd name="T44" fmla="*/ 57 w 106"/>
                <a:gd name="T45" fmla="*/ 373 h 383"/>
                <a:gd name="T46" fmla="*/ 39 w 106"/>
                <a:gd name="T47" fmla="*/ 373 h 383"/>
                <a:gd name="T48" fmla="*/ 18 w 106"/>
                <a:gd name="T49" fmla="*/ 382 h 383"/>
                <a:gd name="T50" fmla="*/ 0 w 106"/>
                <a:gd name="T51" fmla="*/ 373 h 383"/>
                <a:gd name="T52" fmla="*/ 0 w 106"/>
                <a:gd name="T53" fmla="*/ 352 h 383"/>
                <a:gd name="T54" fmla="*/ 0 w 106"/>
                <a:gd name="T55" fmla="*/ 334 h 383"/>
                <a:gd name="T56" fmla="*/ 6 w 106"/>
                <a:gd name="T57" fmla="*/ 316 h 383"/>
                <a:gd name="T58" fmla="*/ 6 w 106"/>
                <a:gd name="T59" fmla="*/ 298 h 383"/>
                <a:gd name="T60" fmla="*/ 0 w 106"/>
                <a:gd name="T61" fmla="*/ 280 h 383"/>
                <a:gd name="T62" fmla="*/ 0 w 106"/>
                <a:gd name="T63" fmla="*/ 262 h 383"/>
                <a:gd name="T64" fmla="*/ 6 w 106"/>
                <a:gd name="T65" fmla="*/ 244 h 383"/>
                <a:gd name="T66" fmla="*/ 21 w 106"/>
                <a:gd name="T67" fmla="*/ 229 h 383"/>
                <a:gd name="T68" fmla="*/ 39 w 106"/>
                <a:gd name="T69" fmla="*/ 217 h 3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383"/>
                <a:gd name="T107" fmla="*/ 106 w 106"/>
                <a:gd name="T108" fmla="*/ 383 h 3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383">
                  <a:moveTo>
                    <a:pt x="99" y="0"/>
                  </a:moveTo>
                  <a:lnTo>
                    <a:pt x="105" y="18"/>
                  </a:lnTo>
                  <a:lnTo>
                    <a:pt x="96" y="30"/>
                  </a:lnTo>
                  <a:lnTo>
                    <a:pt x="93" y="39"/>
                  </a:lnTo>
                  <a:lnTo>
                    <a:pt x="87" y="48"/>
                  </a:lnTo>
                  <a:lnTo>
                    <a:pt x="81" y="57"/>
                  </a:lnTo>
                  <a:lnTo>
                    <a:pt x="75" y="66"/>
                  </a:lnTo>
                  <a:lnTo>
                    <a:pt x="69" y="75"/>
                  </a:lnTo>
                  <a:lnTo>
                    <a:pt x="69" y="84"/>
                  </a:lnTo>
                  <a:lnTo>
                    <a:pt x="66" y="93"/>
                  </a:lnTo>
                  <a:lnTo>
                    <a:pt x="60" y="102"/>
                  </a:lnTo>
                  <a:lnTo>
                    <a:pt x="60" y="111"/>
                  </a:lnTo>
                  <a:lnTo>
                    <a:pt x="60" y="120"/>
                  </a:lnTo>
                  <a:lnTo>
                    <a:pt x="51" y="123"/>
                  </a:lnTo>
                  <a:lnTo>
                    <a:pt x="48" y="132"/>
                  </a:lnTo>
                  <a:lnTo>
                    <a:pt x="39" y="135"/>
                  </a:lnTo>
                  <a:lnTo>
                    <a:pt x="36" y="144"/>
                  </a:lnTo>
                  <a:lnTo>
                    <a:pt x="27" y="150"/>
                  </a:lnTo>
                  <a:lnTo>
                    <a:pt x="18" y="156"/>
                  </a:lnTo>
                  <a:lnTo>
                    <a:pt x="12" y="165"/>
                  </a:lnTo>
                  <a:lnTo>
                    <a:pt x="12" y="174"/>
                  </a:lnTo>
                  <a:lnTo>
                    <a:pt x="12" y="183"/>
                  </a:lnTo>
                  <a:lnTo>
                    <a:pt x="21" y="189"/>
                  </a:lnTo>
                  <a:lnTo>
                    <a:pt x="30" y="189"/>
                  </a:lnTo>
                  <a:lnTo>
                    <a:pt x="36" y="199"/>
                  </a:lnTo>
                  <a:lnTo>
                    <a:pt x="39" y="208"/>
                  </a:lnTo>
                  <a:lnTo>
                    <a:pt x="42" y="217"/>
                  </a:lnTo>
                  <a:lnTo>
                    <a:pt x="51" y="226"/>
                  </a:lnTo>
                  <a:lnTo>
                    <a:pt x="60" y="232"/>
                  </a:lnTo>
                  <a:lnTo>
                    <a:pt x="66" y="241"/>
                  </a:lnTo>
                  <a:lnTo>
                    <a:pt x="72" y="250"/>
                  </a:lnTo>
                  <a:lnTo>
                    <a:pt x="78" y="259"/>
                  </a:lnTo>
                  <a:lnTo>
                    <a:pt x="81" y="268"/>
                  </a:lnTo>
                  <a:lnTo>
                    <a:pt x="87" y="277"/>
                  </a:lnTo>
                  <a:lnTo>
                    <a:pt x="90" y="286"/>
                  </a:lnTo>
                  <a:lnTo>
                    <a:pt x="90" y="295"/>
                  </a:lnTo>
                  <a:lnTo>
                    <a:pt x="90" y="307"/>
                  </a:lnTo>
                  <a:lnTo>
                    <a:pt x="93" y="316"/>
                  </a:lnTo>
                  <a:lnTo>
                    <a:pt x="93" y="325"/>
                  </a:lnTo>
                  <a:lnTo>
                    <a:pt x="93" y="334"/>
                  </a:lnTo>
                  <a:lnTo>
                    <a:pt x="93" y="343"/>
                  </a:lnTo>
                  <a:lnTo>
                    <a:pt x="93" y="352"/>
                  </a:lnTo>
                  <a:lnTo>
                    <a:pt x="84" y="358"/>
                  </a:lnTo>
                  <a:lnTo>
                    <a:pt x="75" y="364"/>
                  </a:lnTo>
                  <a:lnTo>
                    <a:pt x="66" y="367"/>
                  </a:lnTo>
                  <a:lnTo>
                    <a:pt x="57" y="373"/>
                  </a:lnTo>
                  <a:lnTo>
                    <a:pt x="48" y="373"/>
                  </a:lnTo>
                  <a:lnTo>
                    <a:pt x="39" y="373"/>
                  </a:lnTo>
                  <a:lnTo>
                    <a:pt x="27" y="373"/>
                  </a:lnTo>
                  <a:lnTo>
                    <a:pt x="18" y="382"/>
                  </a:lnTo>
                  <a:lnTo>
                    <a:pt x="6" y="382"/>
                  </a:lnTo>
                  <a:lnTo>
                    <a:pt x="0" y="373"/>
                  </a:lnTo>
                  <a:lnTo>
                    <a:pt x="0" y="361"/>
                  </a:lnTo>
                  <a:lnTo>
                    <a:pt x="0" y="352"/>
                  </a:lnTo>
                  <a:lnTo>
                    <a:pt x="0" y="343"/>
                  </a:lnTo>
                  <a:lnTo>
                    <a:pt x="0" y="334"/>
                  </a:lnTo>
                  <a:lnTo>
                    <a:pt x="0" y="325"/>
                  </a:lnTo>
                  <a:lnTo>
                    <a:pt x="6" y="316"/>
                  </a:lnTo>
                  <a:lnTo>
                    <a:pt x="6" y="307"/>
                  </a:lnTo>
                  <a:lnTo>
                    <a:pt x="6" y="298"/>
                  </a:lnTo>
                  <a:lnTo>
                    <a:pt x="6" y="289"/>
                  </a:lnTo>
                  <a:lnTo>
                    <a:pt x="0" y="280"/>
                  </a:lnTo>
                  <a:lnTo>
                    <a:pt x="0" y="271"/>
                  </a:lnTo>
                  <a:lnTo>
                    <a:pt x="0" y="262"/>
                  </a:lnTo>
                  <a:lnTo>
                    <a:pt x="0" y="253"/>
                  </a:lnTo>
                  <a:lnTo>
                    <a:pt x="6" y="244"/>
                  </a:lnTo>
                  <a:lnTo>
                    <a:pt x="15" y="238"/>
                  </a:lnTo>
                  <a:lnTo>
                    <a:pt x="21" y="229"/>
                  </a:lnTo>
                  <a:lnTo>
                    <a:pt x="30" y="220"/>
                  </a:lnTo>
                  <a:lnTo>
                    <a:pt x="39" y="217"/>
                  </a:lnTo>
                  <a:lnTo>
                    <a:pt x="51" y="19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2" name="Freeform 9"/>
            <p:cNvSpPr>
              <a:spLocks/>
            </p:cNvSpPr>
            <p:nvPr/>
          </p:nvSpPr>
          <p:spPr bwMode="auto">
            <a:xfrm>
              <a:off x="2892" y="669"/>
              <a:ext cx="132" cy="194"/>
            </a:xfrm>
            <a:custGeom>
              <a:avLst/>
              <a:gdLst>
                <a:gd name="T0" fmla="*/ 119 w 132"/>
                <a:gd name="T1" fmla="*/ 0 h 194"/>
                <a:gd name="T2" fmla="*/ 131 w 132"/>
                <a:gd name="T3" fmla="*/ 6 h 194"/>
                <a:gd name="T4" fmla="*/ 122 w 132"/>
                <a:gd name="T5" fmla="*/ 6 h 194"/>
                <a:gd name="T6" fmla="*/ 113 w 132"/>
                <a:gd name="T7" fmla="*/ 12 h 194"/>
                <a:gd name="T8" fmla="*/ 104 w 132"/>
                <a:gd name="T9" fmla="*/ 18 h 194"/>
                <a:gd name="T10" fmla="*/ 101 w 132"/>
                <a:gd name="T11" fmla="*/ 30 h 194"/>
                <a:gd name="T12" fmla="*/ 92 w 132"/>
                <a:gd name="T13" fmla="*/ 30 h 194"/>
                <a:gd name="T14" fmla="*/ 80 w 132"/>
                <a:gd name="T15" fmla="*/ 33 h 194"/>
                <a:gd name="T16" fmla="*/ 71 w 132"/>
                <a:gd name="T17" fmla="*/ 39 h 194"/>
                <a:gd name="T18" fmla="*/ 63 w 132"/>
                <a:gd name="T19" fmla="*/ 39 h 194"/>
                <a:gd name="T20" fmla="*/ 54 w 132"/>
                <a:gd name="T21" fmla="*/ 39 h 194"/>
                <a:gd name="T22" fmla="*/ 45 w 132"/>
                <a:gd name="T23" fmla="*/ 39 h 194"/>
                <a:gd name="T24" fmla="*/ 33 w 132"/>
                <a:gd name="T25" fmla="*/ 45 h 194"/>
                <a:gd name="T26" fmla="*/ 27 w 132"/>
                <a:gd name="T27" fmla="*/ 54 h 194"/>
                <a:gd name="T28" fmla="*/ 18 w 132"/>
                <a:gd name="T29" fmla="*/ 63 h 194"/>
                <a:gd name="T30" fmla="*/ 12 w 132"/>
                <a:gd name="T31" fmla="*/ 72 h 194"/>
                <a:gd name="T32" fmla="*/ 9 w 132"/>
                <a:gd name="T33" fmla="*/ 81 h 194"/>
                <a:gd name="T34" fmla="*/ 6 w 132"/>
                <a:gd name="T35" fmla="*/ 90 h 194"/>
                <a:gd name="T36" fmla="*/ 0 w 132"/>
                <a:gd name="T37" fmla="*/ 100 h 194"/>
                <a:gd name="T38" fmla="*/ 9 w 132"/>
                <a:gd name="T39" fmla="*/ 103 h 194"/>
                <a:gd name="T40" fmla="*/ 15 w 132"/>
                <a:gd name="T41" fmla="*/ 112 h 194"/>
                <a:gd name="T42" fmla="*/ 24 w 132"/>
                <a:gd name="T43" fmla="*/ 118 h 194"/>
                <a:gd name="T44" fmla="*/ 24 w 132"/>
                <a:gd name="T45" fmla="*/ 127 h 194"/>
                <a:gd name="T46" fmla="*/ 27 w 132"/>
                <a:gd name="T47" fmla="*/ 136 h 194"/>
                <a:gd name="T48" fmla="*/ 30 w 132"/>
                <a:gd name="T49" fmla="*/ 145 h 194"/>
                <a:gd name="T50" fmla="*/ 33 w 132"/>
                <a:gd name="T51" fmla="*/ 154 h 194"/>
                <a:gd name="T52" fmla="*/ 36 w 132"/>
                <a:gd name="T53" fmla="*/ 163 h 194"/>
                <a:gd name="T54" fmla="*/ 45 w 132"/>
                <a:gd name="T55" fmla="*/ 172 h 194"/>
                <a:gd name="T56" fmla="*/ 54 w 132"/>
                <a:gd name="T57" fmla="*/ 175 h 194"/>
                <a:gd name="T58" fmla="*/ 63 w 132"/>
                <a:gd name="T59" fmla="*/ 175 h 194"/>
                <a:gd name="T60" fmla="*/ 71 w 132"/>
                <a:gd name="T61" fmla="*/ 175 h 194"/>
                <a:gd name="T62" fmla="*/ 80 w 132"/>
                <a:gd name="T63" fmla="*/ 178 h 194"/>
                <a:gd name="T64" fmla="*/ 71 w 132"/>
                <a:gd name="T65" fmla="*/ 193 h 19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2"/>
                <a:gd name="T100" fmla="*/ 0 h 194"/>
                <a:gd name="T101" fmla="*/ 132 w 132"/>
                <a:gd name="T102" fmla="*/ 194 h 19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2" h="194">
                  <a:moveTo>
                    <a:pt x="119" y="0"/>
                  </a:moveTo>
                  <a:lnTo>
                    <a:pt x="131" y="6"/>
                  </a:lnTo>
                  <a:lnTo>
                    <a:pt x="122" y="6"/>
                  </a:lnTo>
                  <a:lnTo>
                    <a:pt x="113" y="12"/>
                  </a:lnTo>
                  <a:lnTo>
                    <a:pt x="104" y="18"/>
                  </a:lnTo>
                  <a:lnTo>
                    <a:pt x="101" y="30"/>
                  </a:lnTo>
                  <a:lnTo>
                    <a:pt x="92" y="30"/>
                  </a:lnTo>
                  <a:lnTo>
                    <a:pt x="80" y="33"/>
                  </a:lnTo>
                  <a:lnTo>
                    <a:pt x="71" y="39"/>
                  </a:lnTo>
                  <a:lnTo>
                    <a:pt x="63" y="39"/>
                  </a:lnTo>
                  <a:lnTo>
                    <a:pt x="54" y="39"/>
                  </a:lnTo>
                  <a:lnTo>
                    <a:pt x="45" y="39"/>
                  </a:lnTo>
                  <a:lnTo>
                    <a:pt x="33" y="45"/>
                  </a:lnTo>
                  <a:lnTo>
                    <a:pt x="27" y="54"/>
                  </a:lnTo>
                  <a:lnTo>
                    <a:pt x="18" y="63"/>
                  </a:lnTo>
                  <a:lnTo>
                    <a:pt x="12" y="72"/>
                  </a:lnTo>
                  <a:lnTo>
                    <a:pt x="9" y="81"/>
                  </a:lnTo>
                  <a:lnTo>
                    <a:pt x="6" y="90"/>
                  </a:lnTo>
                  <a:lnTo>
                    <a:pt x="0" y="100"/>
                  </a:lnTo>
                  <a:lnTo>
                    <a:pt x="9" y="103"/>
                  </a:lnTo>
                  <a:lnTo>
                    <a:pt x="15" y="112"/>
                  </a:lnTo>
                  <a:lnTo>
                    <a:pt x="24" y="118"/>
                  </a:lnTo>
                  <a:lnTo>
                    <a:pt x="24" y="127"/>
                  </a:lnTo>
                  <a:lnTo>
                    <a:pt x="27" y="136"/>
                  </a:lnTo>
                  <a:lnTo>
                    <a:pt x="30" y="145"/>
                  </a:lnTo>
                  <a:lnTo>
                    <a:pt x="33" y="154"/>
                  </a:lnTo>
                  <a:lnTo>
                    <a:pt x="36" y="163"/>
                  </a:lnTo>
                  <a:lnTo>
                    <a:pt x="45" y="172"/>
                  </a:lnTo>
                  <a:lnTo>
                    <a:pt x="54" y="175"/>
                  </a:lnTo>
                  <a:lnTo>
                    <a:pt x="63" y="175"/>
                  </a:lnTo>
                  <a:lnTo>
                    <a:pt x="71" y="175"/>
                  </a:lnTo>
                  <a:lnTo>
                    <a:pt x="80" y="178"/>
                  </a:lnTo>
                  <a:lnTo>
                    <a:pt x="71" y="19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3" name="Freeform 10"/>
            <p:cNvSpPr>
              <a:spLocks/>
            </p:cNvSpPr>
            <p:nvPr/>
          </p:nvSpPr>
          <p:spPr bwMode="auto">
            <a:xfrm>
              <a:off x="3333" y="540"/>
              <a:ext cx="156" cy="160"/>
            </a:xfrm>
            <a:custGeom>
              <a:avLst/>
              <a:gdLst>
                <a:gd name="T0" fmla="*/ 33 w 156"/>
                <a:gd name="T1" fmla="*/ 0 h 160"/>
                <a:gd name="T2" fmla="*/ 42 w 156"/>
                <a:gd name="T3" fmla="*/ 0 h 160"/>
                <a:gd name="T4" fmla="*/ 51 w 156"/>
                <a:gd name="T5" fmla="*/ 12 h 160"/>
                <a:gd name="T6" fmla="*/ 57 w 156"/>
                <a:gd name="T7" fmla="*/ 21 h 160"/>
                <a:gd name="T8" fmla="*/ 63 w 156"/>
                <a:gd name="T9" fmla="*/ 30 h 160"/>
                <a:gd name="T10" fmla="*/ 72 w 156"/>
                <a:gd name="T11" fmla="*/ 30 h 160"/>
                <a:gd name="T12" fmla="*/ 80 w 156"/>
                <a:gd name="T13" fmla="*/ 30 h 160"/>
                <a:gd name="T14" fmla="*/ 89 w 156"/>
                <a:gd name="T15" fmla="*/ 30 h 160"/>
                <a:gd name="T16" fmla="*/ 98 w 156"/>
                <a:gd name="T17" fmla="*/ 36 h 160"/>
                <a:gd name="T18" fmla="*/ 110 w 156"/>
                <a:gd name="T19" fmla="*/ 45 h 160"/>
                <a:gd name="T20" fmla="*/ 119 w 156"/>
                <a:gd name="T21" fmla="*/ 54 h 160"/>
                <a:gd name="T22" fmla="*/ 128 w 156"/>
                <a:gd name="T23" fmla="*/ 57 h 160"/>
                <a:gd name="T24" fmla="*/ 137 w 156"/>
                <a:gd name="T25" fmla="*/ 57 h 160"/>
                <a:gd name="T26" fmla="*/ 146 w 156"/>
                <a:gd name="T27" fmla="*/ 60 h 160"/>
                <a:gd name="T28" fmla="*/ 155 w 156"/>
                <a:gd name="T29" fmla="*/ 69 h 160"/>
                <a:gd name="T30" fmla="*/ 155 w 156"/>
                <a:gd name="T31" fmla="*/ 78 h 160"/>
                <a:gd name="T32" fmla="*/ 155 w 156"/>
                <a:gd name="T33" fmla="*/ 87 h 160"/>
                <a:gd name="T34" fmla="*/ 155 w 156"/>
                <a:gd name="T35" fmla="*/ 96 h 160"/>
                <a:gd name="T36" fmla="*/ 146 w 156"/>
                <a:gd name="T37" fmla="*/ 102 h 160"/>
                <a:gd name="T38" fmla="*/ 137 w 156"/>
                <a:gd name="T39" fmla="*/ 105 h 160"/>
                <a:gd name="T40" fmla="*/ 128 w 156"/>
                <a:gd name="T41" fmla="*/ 108 h 160"/>
                <a:gd name="T42" fmla="*/ 125 w 156"/>
                <a:gd name="T43" fmla="*/ 117 h 160"/>
                <a:gd name="T44" fmla="*/ 119 w 156"/>
                <a:gd name="T45" fmla="*/ 126 h 160"/>
                <a:gd name="T46" fmla="*/ 116 w 156"/>
                <a:gd name="T47" fmla="*/ 135 h 160"/>
                <a:gd name="T48" fmla="*/ 113 w 156"/>
                <a:gd name="T49" fmla="*/ 144 h 160"/>
                <a:gd name="T50" fmla="*/ 107 w 156"/>
                <a:gd name="T51" fmla="*/ 153 h 160"/>
                <a:gd name="T52" fmla="*/ 98 w 156"/>
                <a:gd name="T53" fmla="*/ 159 h 160"/>
                <a:gd name="T54" fmla="*/ 86 w 156"/>
                <a:gd name="T55" fmla="*/ 156 h 160"/>
                <a:gd name="T56" fmla="*/ 75 w 156"/>
                <a:gd name="T57" fmla="*/ 144 h 160"/>
                <a:gd name="T58" fmla="*/ 69 w 156"/>
                <a:gd name="T59" fmla="*/ 135 h 160"/>
                <a:gd name="T60" fmla="*/ 57 w 156"/>
                <a:gd name="T61" fmla="*/ 129 h 160"/>
                <a:gd name="T62" fmla="*/ 48 w 156"/>
                <a:gd name="T63" fmla="*/ 123 h 160"/>
                <a:gd name="T64" fmla="*/ 39 w 156"/>
                <a:gd name="T65" fmla="*/ 123 h 160"/>
                <a:gd name="T66" fmla="*/ 30 w 156"/>
                <a:gd name="T67" fmla="*/ 129 h 160"/>
                <a:gd name="T68" fmla="*/ 21 w 156"/>
                <a:gd name="T69" fmla="*/ 135 h 160"/>
                <a:gd name="T70" fmla="*/ 12 w 156"/>
                <a:gd name="T71" fmla="*/ 135 h 160"/>
                <a:gd name="T72" fmla="*/ 6 w 156"/>
                <a:gd name="T73" fmla="*/ 126 h 160"/>
                <a:gd name="T74" fmla="*/ 0 w 156"/>
                <a:gd name="T75" fmla="*/ 117 h 160"/>
                <a:gd name="T76" fmla="*/ 0 w 156"/>
                <a:gd name="T77" fmla="*/ 108 h 160"/>
                <a:gd name="T78" fmla="*/ 6 w 156"/>
                <a:gd name="T79" fmla="*/ 99 h 160"/>
                <a:gd name="T80" fmla="*/ 15 w 156"/>
                <a:gd name="T81" fmla="*/ 93 h 160"/>
                <a:gd name="T82" fmla="*/ 15 w 156"/>
                <a:gd name="T83" fmla="*/ 84 h 160"/>
                <a:gd name="T84" fmla="*/ 24 w 156"/>
                <a:gd name="T85" fmla="*/ 81 h 160"/>
                <a:gd name="T86" fmla="*/ 24 w 156"/>
                <a:gd name="T87" fmla="*/ 72 h 160"/>
                <a:gd name="T88" fmla="*/ 27 w 156"/>
                <a:gd name="T89" fmla="*/ 63 h 160"/>
                <a:gd name="T90" fmla="*/ 27 w 156"/>
                <a:gd name="T91" fmla="*/ 54 h 160"/>
                <a:gd name="T92" fmla="*/ 27 w 156"/>
                <a:gd name="T93" fmla="*/ 45 h 160"/>
                <a:gd name="T94" fmla="*/ 27 w 156"/>
                <a:gd name="T95" fmla="*/ 36 h 160"/>
                <a:gd name="T96" fmla="*/ 30 w 156"/>
                <a:gd name="T97" fmla="*/ 27 h 160"/>
                <a:gd name="T98" fmla="*/ 30 w 156"/>
                <a:gd name="T99" fmla="*/ 18 h 160"/>
                <a:gd name="T100" fmla="*/ 30 w 156"/>
                <a:gd name="T101" fmla="*/ 9 h 160"/>
                <a:gd name="T102" fmla="*/ 30 w 156"/>
                <a:gd name="T103" fmla="*/ 0 h 160"/>
                <a:gd name="T104" fmla="*/ 33 w 156"/>
                <a:gd name="T105" fmla="*/ 0 h 16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6"/>
                <a:gd name="T160" fmla="*/ 0 h 160"/>
                <a:gd name="T161" fmla="*/ 156 w 156"/>
                <a:gd name="T162" fmla="*/ 160 h 16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6" h="160">
                  <a:moveTo>
                    <a:pt x="33" y="0"/>
                  </a:moveTo>
                  <a:lnTo>
                    <a:pt x="42" y="0"/>
                  </a:lnTo>
                  <a:lnTo>
                    <a:pt x="51" y="12"/>
                  </a:lnTo>
                  <a:lnTo>
                    <a:pt x="57" y="21"/>
                  </a:lnTo>
                  <a:lnTo>
                    <a:pt x="63" y="30"/>
                  </a:lnTo>
                  <a:lnTo>
                    <a:pt x="72" y="30"/>
                  </a:lnTo>
                  <a:lnTo>
                    <a:pt x="80" y="30"/>
                  </a:lnTo>
                  <a:lnTo>
                    <a:pt x="89" y="30"/>
                  </a:lnTo>
                  <a:lnTo>
                    <a:pt x="98" y="36"/>
                  </a:lnTo>
                  <a:lnTo>
                    <a:pt x="110" y="45"/>
                  </a:lnTo>
                  <a:lnTo>
                    <a:pt x="119" y="54"/>
                  </a:lnTo>
                  <a:lnTo>
                    <a:pt x="128" y="57"/>
                  </a:lnTo>
                  <a:lnTo>
                    <a:pt x="137" y="57"/>
                  </a:lnTo>
                  <a:lnTo>
                    <a:pt x="146" y="60"/>
                  </a:lnTo>
                  <a:lnTo>
                    <a:pt x="155" y="69"/>
                  </a:lnTo>
                  <a:lnTo>
                    <a:pt x="155" y="78"/>
                  </a:lnTo>
                  <a:lnTo>
                    <a:pt x="155" y="87"/>
                  </a:lnTo>
                  <a:lnTo>
                    <a:pt x="155" y="96"/>
                  </a:lnTo>
                  <a:lnTo>
                    <a:pt x="146" y="102"/>
                  </a:lnTo>
                  <a:lnTo>
                    <a:pt x="137" y="105"/>
                  </a:lnTo>
                  <a:lnTo>
                    <a:pt x="128" y="108"/>
                  </a:lnTo>
                  <a:lnTo>
                    <a:pt x="125" y="117"/>
                  </a:lnTo>
                  <a:lnTo>
                    <a:pt x="119" y="126"/>
                  </a:lnTo>
                  <a:lnTo>
                    <a:pt x="116" y="135"/>
                  </a:lnTo>
                  <a:lnTo>
                    <a:pt x="113" y="144"/>
                  </a:lnTo>
                  <a:lnTo>
                    <a:pt x="107" y="153"/>
                  </a:lnTo>
                  <a:lnTo>
                    <a:pt x="98" y="159"/>
                  </a:lnTo>
                  <a:lnTo>
                    <a:pt x="86" y="156"/>
                  </a:lnTo>
                  <a:lnTo>
                    <a:pt x="75" y="144"/>
                  </a:lnTo>
                  <a:lnTo>
                    <a:pt x="69" y="135"/>
                  </a:lnTo>
                  <a:lnTo>
                    <a:pt x="57" y="129"/>
                  </a:lnTo>
                  <a:lnTo>
                    <a:pt x="48" y="123"/>
                  </a:lnTo>
                  <a:lnTo>
                    <a:pt x="39" y="123"/>
                  </a:lnTo>
                  <a:lnTo>
                    <a:pt x="30" y="129"/>
                  </a:lnTo>
                  <a:lnTo>
                    <a:pt x="21" y="135"/>
                  </a:lnTo>
                  <a:lnTo>
                    <a:pt x="12" y="135"/>
                  </a:lnTo>
                  <a:lnTo>
                    <a:pt x="6" y="126"/>
                  </a:lnTo>
                  <a:lnTo>
                    <a:pt x="0" y="117"/>
                  </a:lnTo>
                  <a:lnTo>
                    <a:pt x="0" y="108"/>
                  </a:lnTo>
                  <a:lnTo>
                    <a:pt x="6" y="99"/>
                  </a:lnTo>
                  <a:lnTo>
                    <a:pt x="15" y="93"/>
                  </a:lnTo>
                  <a:lnTo>
                    <a:pt x="15" y="84"/>
                  </a:lnTo>
                  <a:lnTo>
                    <a:pt x="24" y="81"/>
                  </a:lnTo>
                  <a:lnTo>
                    <a:pt x="24" y="72"/>
                  </a:lnTo>
                  <a:lnTo>
                    <a:pt x="27" y="63"/>
                  </a:lnTo>
                  <a:lnTo>
                    <a:pt x="27" y="54"/>
                  </a:lnTo>
                  <a:lnTo>
                    <a:pt x="27" y="45"/>
                  </a:lnTo>
                  <a:lnTo>
                    <a:pt x="27" y="36"/>
                  </a:lnTo>
                  <a:lnTo>
                    <a:pt x="30" y="27"/>
                  </a:lnTo>
                  <a:lnTo>
                    <a:pt x="30" y="18"/>
                  </a:lnTo>
                  <a:lnTo>
                    <a:pt x="30" y="9"/>
                  </a:lnTo>
                  <a:lnTo>
                    <a:pt x="30" y="0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4" name="Freeform 11"/>
            <p:cNvSpPr>
              <a:spLocks/>
            </p:cNvSpPr>
            <p:nvPr/>
          </p:nvSpPr>
          <p:spPr bwMode="auto">
            <a:xfrm>
              <a:off x="3503" y="537"/>
              <a:ext cx="64" cy="58"/>
            </a:xfrm>
            <a:custGeom>
              <a:avLst/>
              <a:gdLst>
                <a:gd name="T0" fmla="*/ 3 w 64"/>
                <a:gd name="T1" fmla="*/ 48 h 58"/>
                <a:gd name="T2" fmla="*/ 12 w 64"/>
                <a:gd name="T3" fmla="*/ 48 h 58"/>
                <a:gd name="T4" fmla="*/ 21 w 64"/>
                <a:gd name="T5" fmla="*/ 45 h 58"/>
                <a:gd name="T6" fmla="*/ 24 w 64"/>
                <a:gd name="T7" fmla="*/ 33 h 58"/>
                <a:gd name="T8" fmla="*/ 24 w 64"/>
                <a:gd name="T9" fmla="*/ 24 h 58"/>
                <a:gd name="T10" fmla="*/ 24 w 64"/>
                <a:gd name="T11" fmla="*/ 15 h 58"/>
                <a:gd name="T12" fmla="*/ 33 w 64"/>
                <a:gd name="T13" fmla="*/ 9 h 58"/>
                <a:gd name="T14" fmla="*/ 42 w 64"/>
                <a:gd name="T15" fmla="*/ 6 h 58"/>
                <a:gd name="T16" fmla="*/ 51 w 64"/>
                <a:gd name="T17" fmla="*/ 3 h 58"/>
                <a:gd name="T18" fmla="*/ 60 w 64"/>
                <a:gd name="T19" fmla="*/ 0 h 58"/>
                <a:gd name="T20" fmla="*/ 63 w 64"/>
                <a:gd name="T21" fmla="*/ 9 h 58"/>
                <a:gd name="T22" fmla="*/ 63 w 64"/>
                <a:gd name="T23" fmla="*/ 18 h 58"/>
                <a:gd name="T24" fmla="*/ 63 w 64"/>
                <a:gd name="T25" fmla="*/ 27 h 58"/>
                <a:gd name="T26" fmla="*/ 54 w 64"/>
                <a:gd name="T27" fmla="*/ 30 h 58"/>
                <a:gd name="T28" fmla="*/ 45 w 64"/>
                <a:gd name="T29" fmla="*/ 30 h 58"/>
                <a:gd name="T30" fmla="*/ 42 w 64"/>
                <a:gd name="T31" fmla="*/ 39 h 58"/>
                <a:gd name="T32" fmla="*/ 33 w 64"/>
                <a:gd name="T33" fmla="*/ 45 h 58"/>
                <a:gd name="T34" fmla="*/ 30 w 64"/>
                <a:gd name="T35" fmla="*/ 54 h 58"/>
                <a:gd name="T36" fmla="*/ 21 w 64"/>
                <a:gd name="T37" fmla="*/ 57 h 58"/>
                <a:gd name="T38" fmla="*/ 9 w 64"/>
                <a:gd name="T39" fmla="*/ 57 h 58"/>
                <a:gd name="T40" fmla="*/ 0 w 64"/>
                <a:gd name="T41" fmla="*/ 57 h 58"/>
                <a:gd name="T42" fmla="*/ 3 w 64"/>
                <a:gd name="T43" fmla="*/ 48 h 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58"/>
                <a:gd name="T68" fmla="*/ 64 w 64"/>
                <a:gd name="T69" fmla="*/ 58 h 5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58">
                  <a:moveTo>
                    <a:pt x="3" y="48"/>
                  </a:moveTo>
                  <a:lnTo>
                    <a:pt x="12" y="48"/>
                  </a:lnTo>
                  <a:lnTo>
                    <a:pt x="21" y="45"/>
                  </a:lnTo>
                  <a:lnTo>
                    <a:pt x="24" y="33"/>
                  </a:lnTo>
                  <a:lnTo>
                    <a:pt x="24" y="24"/>
                  </a:lnTo>
                  <a:lnTo>
                    <a:pt x="24" y="15"/>
                  </a:lnTo>
                  <a:lnTo>
                    <a:pt x="33" y="9"/>
                  </a:lnTo>
                  <a:lnTo>
                    <a:pt x="42" y="6"/>
                  </a:lnTo>
                  <a:lnTo>
                    <a:pt x="51" y="3"/>
                  </a:lnTo>
                  <a:lnTo>
                    <a:pt x="60" y="0"/>
                  </a:lnTo>
                  <a:lnTo>
                    <a:pt x="63" y="9"/>
                  </a:lnTo>
                  <a:lnTo>
                    <a:pt x="63" y="18"/>
                  </a:lnTo>
                  <a:lnTo>
                    <a:pt x="63" y="27"/>
                  </a:lnTo>
                  <a:lnTo>
                    <a:pt x="54" y="30"/>
                  </a:lnTo>
                  <a:lnTo>
                    <a:pt x="45" y="30"/>
                  </a:lnTo>
                  <a:lnTo>
                    <a:pt x="42" y="39"/>
                  </a:lnTo>
                  <a:lnTo>
                    <a:pt x="33" y="45"/>
                  </a:lnTo>
                  <a:lnTo>
                    <a:pt x="30" y="54"/>
                  </a:lnTo>
                  <a:lnTo>
                    <a:pt x="21" y="57"/>
                  </a:lnTo>
                  <a:lnTo>
                    <a:pt x="9" y="57"/>
                  </a:lnTo>
                  <a:lnTo>
                    <a:pt x="0" y="57"/>
                  </a:lnTo>
                  <a:lnTo>
                    <a:pt x="3" y="4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5" name="Freeform 12"/>
            <p:cNvSpPr>
              <a:spLocks/>
            </p:cNvSpPr>
            <p:nvPr/>
          </p:nvSpPr>
          <p:spPr bwMode="auto">
            <a:xfrm>
              <a:off x="3130" y="705"/>
              <a:ext cx="297" cy="302"/>
            </a:xfrm>
            <a:custGeom>
              <a:avLst/>
              <a:gdLst>
                <a:gd name="T0" fmla="*/ 266 w 297"/>
                <a:gd name="T1" fmla="*/ 0 h 302"/>
                <a:gd name="T2" fmla="*/ 269 w 297"/>
                <a:gd name="T3" fmla="*/ 18 h 302"/>
                <a:gd name="T4" fmla="*/ 269 w 297"/>
                <a:gd name="T5" fmla="*/ 36 h 302"/>
                <a:gd name="T6" fmla="*/ 281 w 297"/>
                <a:gd name="T7" fmla="*/ 51 h 302"/>
                <a:gd name="T8" fmla="*/ 281 w 297"/>
                <a:gd name="T9" fmla="*/ 69 h 302"/>
                <a:gd name="T10" fmla="*/ 290 w 297"/>
                <a:gd name="T11" fmla="*/ 84 h 302"/>
                <a:gd name="T12" fmla="*/ 293 w 297"/>
                <a:gd name="T13" fmla="*/ 102 h 302"/>
                <a:gd name="T14" fmla="*/ 296 w 297"/>
                <a:gd name="T15" fmla="*/ 120 h 302"/>
                <a:gd name="T16" fmla="*/ 284 w 297"/>
                <a:gd name="T17" fmla="*/ 132 h 302"/>
                <a:gd name="T18" fmla="*/ 275 w 297"/>
                <a:gd name="T19" fmla="*/ 144 h 302"/>
                <a:gd name="T20" fmla="*/ 275 w 297"/>
                <a:gd name="T21" fmla="*/ 163 h 302"/>
                <a:gd name="T22" fmla="*/ 284 w 297"/>
                <a:gd name="T23" fmla="*/ 178 h 302"/>
                <a:gd name="T24" fmla="*/ 284 w 297"/>
                <a:gd name="T25" fmla="*/ 196 h 302"/>
                <a:gd name="T26" fmla="*/ 284 w 297"/>
                <a:gd name="T27" fmla="*/ 214 h 302"/>
                <a:gd name="T28" fmla="*/ 278 w 297"/>
                <a:gd name="T29" fmla="*/ 232 h 302"/>
                <a:gd name="T30" fmla="*/ 275 w 297"/>
                <a:gd name="T31" fmla="*/ 250 h 302"/>
                <a:gd name="T32" fmla="*/ 260 w 297"/>
                <a:gd name="T33" fmla="*/ 268 h 302"/>
                <a:gd name="T34" fmla="*/ 245 w 297"/>
                <a:gd name="T35" fmla="*/ 277 h 302"/>
                <a:gd name="T36" fmla="*/ 227 w 297"/>
                <a:gd name="T37" fmla="*/ 277 h 302"/>
                <a:gd name="T38" fmla="*/ 206 w 297"/>
                <a:gd name="T39" fmla="*/ 283 h 302"/>
                <a:gd name="T40" fmla="*/ 188 w 297"/>
                <a:gd name="T41" fmla="*/ 289 h 302"/>
                <a:gd name="T42" fmla="*/ 170 w 297"/>
                <a:gd name="T43" fmla="*/ 283 h 302"/>
                <a:gd name="T44" fmla="*/ 155 w 297"/>
                <a:gd name="T45" fmla="*/ 301 h 302"/>
                <a:gd name="T46" fmla="*/ 138 w 297"/>
                <a:gd name="T47" fmla="*/ 301 h 302"/>
                <a:gd name="T48" fmla="*/ 120 w 297"/>
                <a:gd name="T49" fmla="*/ 295 h 302"/>
                <a:gd name="T50" fmla="*/ 99 w 297"/>
                <a:gd name="T51" fmla="*/ 283 h 302"/>
                <a:gd name="T52" fmla="*/ 81 w 297"/>
                <a:gd name="T53" fmla="*/ 289 h 302"/>
                <a:gd name="T54" fmla="*/ 60 w 297"/>
                <a:gd name="T55" fmla="*/ 301 h 302"/>
                <a:gd name="T56" fmla="*/ 42 w 297"/>
                <a:gd name="T57" fmla="*/ 292 h 302"/>
                <a:gd name="T58" fmla="*/ 24 w 297"/>
                <a:gd name="T59" fmla="*/ 292 h 302"/>
                <a:gd name="T60" fmla="*/ 12 w 297"/>
                <a:gd name="T61" fmla="*/ 301 h 302"/>
                <a:gd name="T62" fmla="*/ 0 w 297"/>
                <a:gd name="T63" fmla="*/ 289 h 302"/>
                <a:gd name="T64" fmla="*/ 18 w 297"/>
                <a:gd name="T65" fmla="*/ 280 h 302"/>
                <a:gd name="T66" fmla="*/ 30 w 297"/>
                <a:gd name="T67" fmla="*/ 262 h 302"/>
                <a:gd name="T68" fmla="*/ 51 w 297"/>
                <a:gd name="T69" fmla="*/ 250 h 302"/>
                <a:gd name="T70" fmla="*/ 78 w 297"/>
                <a:gd name="T71" fmla="*/ 235 h 302"/>
                <a:gd name="T72" fmla="*/ 99 w 297"/>
                <a:gd name="T73" fmla="*/ 235 h 302"/>
                <a:gd name="T74" fmla="*/ 120 w 297"/>
                <a:gd name="T75" fmla="*/ 235 h 302"/>
                <a:gd name="T76" fmla="*/ 138 w 297"/>
                <a:gd name="T77" fmla="*/ 226 h 302"/>
                <a:gd name="T78" fmla="*/ 152 w 297"/>
                <a:gd name="T79" fmla="*/ 214 h 302"/>
                <a:gd name="T80" fmla="*/ 152 w 297"/>
                <a:gd name="T81" fmla="*/ 196 h 302"/>
                <a:gd name="T82" fmla="*/ 164 w 297"/>
                <a:gd name="T83" fmla="*/ 184 h 302"/>
                <a:gd name="T84" fmla="*/ 182 w 297"/>
                <a:gd name="T85" fmla="*/ 190 h 302"/>
                <a:gd name="T86" fmla="*/ 200 w 297"/>
                <a:gd name="T87" fmla="*/ 178 h 302"/>
                <a:gd name="T88" fmla="*/ 209 w 297"/>
                <a:gd name="T89" fmla="*/ 160 h 302"/>
                <a:gd name="T90" fmla="*/ 224 w 297"/>
                <a:gd name="T91" fmla="*/ 138 h 302"/>
                <a:gd name="T92" fmla="*/ 230 w 297"/>
                <a:gd name="T93" fmla="*/ 120 h 302"/>
                <a:gd name="T94" fmla="*/ 230 w 297"/>
                <a:gd name="T95" fmla="*/ 102 h 302"/>
                <a:gd name="T96" fmla="*/ 233 w 297"/>
                <a:gd name="T97" fmla="*/ 84 h 302"/>
                <a:gd name="T98" fmla="*/ 236 w 297"/>
                <a:gd name="T99" fmla="*/ 66 h 302"/>
                <a:gd name="T100" fmla="*/ 236 w 297"/>
                <a:gd name="T101" fmla="*/ 48 h 302"/>
                <a:gd name="T102" fmla="*/ 236 w 297"/>
                <a:gd name="T103" fmla="*/ 30 h 302"/>
                <a:gd name="T104" fmla="*/ 245 w 297"/>
                <a:gd name="T105" fmla="*/ 18 h 302"/>
                <a:gd name="T106" fmla="*/ 263 w 297"/>
                <a:gd name="T107" fmla="*/ 15 h 3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97"/>
                <a:gd name="T163" fmla="*/ 0 h 302"/>
                <a:gd name="T164" fmla="*/ 297 w 297"/>
                <a:gd name="T165" fmla="*/ 302 h 3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97" h="302">
                  <a:moveTo>
                    <a:pt x="263" y="12"/>
                  </a:moveTo>
                  <a:lnTo>
                    <a:pt x="266" y="0"/>
                  </a:lnTo>
                  <a:lnTo>
                    <a:pt x="266" y="9"/>
                  </a:lnTo>
                  <a:lnTo>
                    <a:pt x="269" y="18"/>
                  </a:lnTo>
                  <a:lnTo>
                    <a:pt x="269" y="27"/>
                  </a:lnTo>
                  <a:lnTo>
                    <a:pt x="269" y="36"/>
                  </a:lnTo>
                  <a:lnTo>
                    <a:pt x="278" y="42"/>
                  </a:lnTo>
                  <a:lnTo>
                    <a:pt x="281" y="51"/>
                  </a:lnTo>
                  <a:lnTo>
                    <a:pt x="281" y="60"/>
                  </a:lnTo>
                  <a:lnTo>
                    <a:pt x="281" y="69"/>
                  </a:lnTo>
                  <a:lnTo>
                    <a:pt x="281" y="78"/>
                  </a:lnTo>
                  <a:lnTo>
                    <a:pt x="290" y="84"/>
                  </a:lnTo>
                  <a:lnTo>
                    <a:pt x="293" y="93"/>
                  </a:lnTo>
                  <a:lnTo>
                    <a:pt x="293" y="102"/>
                  </a:lnTo>
                  <a:lnTo>
                    <a:pt x="296" y="111"/>
                  </a:lnTo>
                  <a:lnTo>
                    <a:pt x="296" y="120"/>
                  </a:lnTo>
                  <a:lnTo>
                    <a:pt x="293" y="129"/>
                  </a:lnTo>
                  <a:lnTo>
                    <a:pt x="284" y="132"/>
                  </a:lnTo>
                  <a:lnTo>
                    <a:pt x="275" y="135"/>
                  </a:lnTo>
                  <a:lnTo>
                    <a:pt x="275" y="144"/>
                  </a:lnTo>
                  <a:lnTo>
                    <a:pt x="275" y="154"/>
                  </a:lnTo>
                  <a:lnTo>
                    <a:pt x="275" y="163"/>
                  </a:lnTo>
                  <a:lnTo>
                    <a:pt x="284" y="169"/>
                  </a:lnTo>
                  <a:lnTo>
                    <a:pt x="284" y="178"/>
                  </a:lnTo>
                  <a:lnTo>
                    <a:pt x="284" y="187"/>
                  </a:lnTo>
                  <a:lnTo>
                    <a:pt x="284" y="196"/>
                  </a:lnTo>
                  <a:lnTo>
                    <a:pt x="284" y="205"/>
                  </a:lnTo>
                  <a:lnTo>
                    <a:pt x="284" y="214"/>
                  </a:lnTo>
                  <a:lnTo>
                    <a:pt x="284" y="223"/>
                  </a:lnTo>
                  <a:lnTo>
                    <a:pt x="278" y="232"/>
                  </a:lnTo>
                  <a:lnTo>
                    <a:pt x="278" y="241"/>
                  </a:lnTo>
                  <a:lnTo>
                    <a:pt x="275" y="250"/>
                  </a:lnTo>
                  <a:lnTo>
                    <a:pt x="269" y="259"/>
                  </a:lnTo>
                  <a:lnTo>
                    <a:pt x="260" y="268"/>
                  </a:lnTo>
                  <a:lnTo>
                    <a:pt x="254" y="277"/>
                  </a:lnTo>
                  <a:lnTo>
                    <a:pt x="245" y="277"/>
                  </a:lnTo>
                  <a:lnTo>
                    <a:pt x="236" y="277"/>
                  </a:lnTo>
                  <a:lnTo>
                    <a:pt x="227" y="277"/>
                  </a:lnTo>
                  <a:lnTo>
                    <a:pt x="215" y="277"/>
                  </a:lnTo>
                  <a:lnTo>
                    <a:pt x="206" y="283"/>
                  </a:lnTo>
                  <a:lnTo>
                    <a:pt x="197" y="289"/>
                  </a:lnTo>
                  <a:lnTo>
                    <a:pt x="188" y="289"/>
                  </a:lnTo>
                  <a:lnTo>
                    <a:pt x="179" y="286"/>
                  </a:lnTo>
                  <a:lnTo>
                    <a:pt x="170" y="283"/>
                  </a:lnTo>
                  <a:lnTo>
                    <a:pt x="161" y="289"/>
                  </a:lnTo>
                  <a:lnTo>
                    <a:pt x="155" y="301"/>
                  </a:lnTo>
                  <a:lnTo>
                    <a:pt x="147" y="301"/>
                  </a:lnTo>
                  <a:lnTo>
                    <a:pt x="138" y="301"/>
                  </a:lnTo>
                  <a:lnTo>
                    <a:pt x="129" y="301"/>
                  </a:lnTo>
                  <a:lnTo>
                    <a:pt x="120" y="295"/>
                  </a:lnTo>
                  <a:lnTo>
                    <a:pt x="111" y="289"/>
                  </a:lnTo>
                  <a:lnTo>
                    <a:pt x="99" y="283"/>
                  </a:lnTo>
                  <a:lnTo>
                    <a:pt x="90" y="283"/>
                  </a:lnTo>
                  <a:lnTo>
                    <a:pt x="81" y="289"/>
                  </a:lnTo>
                  <a:lnTo>
                    <a:pt x="75" y="298"/>
                  </a:lnTo>
                  <a:lnTo>
                    <a:pt x="60" y="301"/>
                  </a:lnTo>
                  <a:lnTo>
                    <a:pt x="51" y="295"/>
                  </a:lnTo>
                  <a:lnTo>
                    <a:pt x="42" y="292"/>
                  </a:lnTo>
                  <a:lnTo>
                    <a:pt x="33" y="292"/>
                  </a:lnTo>
                  <a:lnTo>
                    <a:pt x="24" y="292"/>
                  </a:lnTo>
                  <a:lnTo>
                    <a:pt x="15" y="292"/>
                  </a:lnTo>
                  <a:lnTo>
                    <a:pt x="12" y="301"/>
                  </a:lnTo>
                  <a:lnTo>
                    <a:pt x="3" y="301"/>
                  </a:lnTo>
                  <a:lnTo>
                    <a:pt x="0" y="289"/>
                  </a:lnTo>
                  <a:lnTo>
                    <a:pt x="9" y="286"/>
                  </a:lnTo>
                  <a:lnTo>
                    <a:pt x="18" y="280"/>
                  </a:lnTo>
                  <a:lnTo>
                    <a:pt x="21" y="271"/>
                  </a:lnTo>
                  <a:lnTo>
                    <a:pt x="30" y="262"/>
                  </a:lnTo>
                  <a:lnTo>
                    <a:pt x="39" y="256"/>
                  </a:lnTo>
                  <a:lnTo>
                    <a:pt x="51" y="250"/>
                  </a:lnTo>
                  <a:lnTo>
                    <a:pt x="63" y="244"/>
                  </a:lnTo>
                  <a:lnTo>
                    <a:pt x="78" y="235"/>
                  </a:lnTo>
                  <a:lnTo>
                    <a:pt x="90" y="235"/>
                  </a:lnTo>
                  <a:lnTo>
                    <a:pt x="99" y="235"/>
                  </a:lnTo>
                  <a:lnTo>
                    <a:pt x="108" y="235"/>
                  </a:lnTo>
                  <a:lnTo>
                    <a:pt x="120" y="235"/>
                  </a:lnTo>
                  <a:lnTo>
                    <a:pt x="129" y="229"/>
                  </a:lnTo>
                  <a:lnTo>
                    <a:pt x="138" y="226"/>
                  </a:lnTo>
                  <a:lnTo>
                    <a:pt x="147" y="223"/>
                  </a:lnTo>
                  <a:lnTo>
                    <a:pt x="152" y="214"/>
                  </a:lnTo>
                  <a:lnTo>
                    <a:pt x="152" y="205"/>
                  </a:lnTo>
                  <a:lnTo>
                    <a:pt x="152" y="196"/>
                  </a:lnTo>
                  <a:lnTo>
                    <a:pt x="155" y="187"/>
                  </a:lnTo>
                  <a:lnTo>
                    <a:pt x="164" y="184"/>
                  </a:lnTo>
                  <a:lnTo>
                    <a:pt x="173" y="184"/>
                  </a:lnTo>
                  <a:lnTo>
                    <a:pt x="182" y="190"/>
                  </a:lnTo>
                  <a:lnTo>
                    <a:pt x="194" y="187"/>
                  </a:lnTo>
                  <a:lnTo>
                    <a:pt x="200" y="178"/>
                  </a:lnTo>
                  <a:lnTo>
                    <a:pt x="206" y="169"/>
                  </a:lnTo>
                  <a:lnTo>
                    <a:pt x="209" y="160"/>
                  </a:lnTo>
                  <a:lnTo>
                    <a:pt x="215" y="150"/>
                  </a:lnTo>
                  <a:lnTo>
                    <a:pt x="224" y="138"/>
                  </a:lnTo>
                  <a:lnTo>
                    <a:pt x="230" y="129"/>
                  </a:lnTo>
                  <a:lnTo>
                    <a:pt x="230" y="120"/>
                  </a:lnTo>
                  <a:lnTo>
                    <a:pt x="230" y="111"/>
                  </a:lnTo>
                  <a:lnTo>
                    <a:pt x="230" y="102"/>
                  </a:lnTo>
                  <a:lnTo>
                    <a:pt x="233" y="93"/>
                  </a:lnTo>
                  <a:lnTo>
                    <a:pt x="233" y="84"/>
                  </a:lnTo>
                  <a:lnTo>
                    <a:pt x="236" y="75"/>
                  </a:lnTo>
                  <a:lnTo>
                    <a:pt x="236" y="66"/>
                  </a:lnTo>
                  <a:lnTo>
                    <a:pt x="236" y="57"/>
                  </a:lnTo>
                  <a:lnTo>
                    <a:pt x="236" y="48"/>
                  </a:lnTo>
                  <a:lnTo>
                    <a:pt x="236" y="39"/>
                  </a:lnTo>
                  <a:lnTo>
                    <a:pt x="236" y="30"/>
                  </a:lnTo>
                  <a:lnTo>
                    <a:pt x="236" y="21"/>
                  </a:lnTo>
                  <a:lnTo>
                    <a:pt x="245" y="18"/>
                  </a:lnTo>
                  <a:lnTo>
                    <a:pt x="254" y="18"/>
                  </a:lnTo>
                  <a:lnTo>
                    <a:pt x="263" y="15"/>
                  </a:lnTo>
                  <a:lnTo>
                    <a:pt x="263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6" name="Freeform 13"/>
            <p:cNvSpPr>
              <a:spLocks/>
            </p:cNvSpPr>
            <p:nvPr/>
          </p:nvSpPr>
          <p:spPr bwMode="auto">
            <a:xfrm>
              <a:off x="3178" y="1006"/>
              <a:ext cx="55" cy="49"/>
            </a:xfrm>
            <a:custGeom>
              <a:avLst/>
              <a:gdLst>
                <a:gd name="T0" fmla="*/ 24 w 55"/>
                <a:gd name="T1" fmla="*/ 0 h 49"/>
                <a:gd name="T2" fmla="*/ 9 w 55"/>
                <a:gd name="T3" fmla="*/ 8 h 49"/>
                <a:gd name="T4" fmla="*/ 21 w 55"/>
                <a:gd name="T5" fmla="*/ 8 h 49"/>
                <a:gd name="T6" fmla="*/ 27 w 55"/>
                <a:gd name="T7" fmla="*/ 20 h 49"/>
                <a:gd name="T8" fmla="*/ 36 w 55"/>
                <a:gd name="T9" fmla="*/ 20 h 49"/>
                <a:gd name="T10" fmla="*/ 45 w 55"/>
                <a:gd name="T11" fmla="*/ 14 h 49"/>
                <a:gd name="T12" fmla="*/ 54 w 55"/>
                <a:gd name="T13" fmla="*/ 11 h 49"/>
                <a:gd name="T14" fmla="*/ 54 w 55"/>
                <a:gd name="T15" fmla="*/ 23 h 49"/>
                <a:gd name="T16" fmla="*/ 54 w 55"/>
                <a:gd name="T17" fmla="*/ 31 h 49"/>
                <a:gd name="T18" fmla="*/ 45 w 55"/>
                <a:gd name="T19" fmla="*/ 34 h 49"/>
                <a:gd name="T20" fmla="*/ 33 w 55"/>
                <a:gd name="T21" fmla="*/ 34 h 49"/>
                <a:gd name="T22" fmla="*/ 30 w 55"/>
                <a:gd name="T23" fmla="*/ 25 h 49"/>
                <a:gd name="T24" fmla="*/ 27 w 55"/>
                <a:gd name="T25" fmla="*/ 34 h 49"/>
                <a:gd name="T26" fmla="*/ 21 w 55"/>
                <a:gd name="T27" fmla="*/ 42 h 49"/>
                <a:gd name="T28" fmla="*/ 9 w 55"/>
                <a:gd name="T29" fmla="*/ 48 h 49"/>
                <a:gd name="T30" fmla="*/ 0 w 55"/>
                <a:gd name="T31" fmla="*/ 40 h 49"/>
                <a:gd name="T32" fmla="*/ 0 w 55"/>
                <a:gd name="T33" fmla="*/ 31 h 49"/>
                <a:gd name="T34" fmla="*/ 0 w 55"/>
                <a:gd name="T35" fmla="*/ 23 h 49"/>
                <a:gd name="T36" fmla="*/ 3 w 55"/>
                <a:gd name="T37" fmla="*/ 14 h 49"/>
                <a:gd name="T38" fmla="*/ 24 w 55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5"/>
                <a:gd name="T61" fmla="*/ 0 h 49"/>
                <a:gd name="T62" fmla="*/ 55 w 55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5" h="49">
                  <a:moveTo>
                    <a:pt x="24" y="0"/>
                  </a:moveTo>
                  <a:lnTo>
                    <a:pt x="9" y="8"/>
                  </a:lnTo>
                  <a:lnTo>
                    <a:pt x="21" y="8"/>
                  </a:lnTo>
                  <a:lnTo>
                    <a:pt x="27" y="20"/>
                  </a:lnTo>
                  <a:lnTo>
                    <a:pt x="36" y="20"/>
                  </a:lnTo>
                  <a:lnTo>
                    <a:pt x="45" y="14"/>
                  </a:lnTo>
                  <a:lnTo>
                    <a:pt x="54" y="11"/>
                  </a:lnTo>
                  <a:lnTo>
                    <a:pt x="54" y="23"/>
                  </a:lnTo>
                  <a:lnTo>
                    <a:pt x="54" y="31"/>
                  </a:lnTo>
                  <a:lnTo>
                    <a:pt x="45" y="34"/>
                  </a:lnTo>
                  <a:lnTo>
                    <a:pt x="33" y="34"/>
                  </a:lnTo>
                  <a:lnTo>
                    <a:pt x="30" y="25"/>
                  </a:lnTo>
                  <a:lnTo>
                    <a:pt x="27" y="34"/>
                  </a:lnTo>
                  <a:lnTo>
                    <a:pt x="21" y="42"/>
                  </a:lnTo>
                  <a:lnTo>
                    <a:pt x="9" y="48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3" y="14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7" name="Freeform 14"/>
            <p:cNvSpPr>
              <a:spLocks/>
            </p:cNvSpPr>
            <p:nvPr/>
          </p:nvSpPr>
          <p:spPr bwMode="auto">
            <a:xfrm>
              <a:off x="3100" y="1033"/>
              <a:ext cx="58" cy="103"/>
            </a:xfrm>
            <a:custGeom>
              <a:avLst/>
              <a:gdLst>
                <a:gd name="T0" fmla="*/ 6 w 58"/>
                <a:gd name="T1" fmla="*/ 21 h 103"/>
                <a:gd name="T2" fmla="*/ 0 w 58"/>
                <a:gd name="T3" fmla="*/ 9 h 103"/>
                <a:gd name="T4" fmla="*/ 9 w 58"/>
                <a:gd name="T5" fmla="*/ 6 h 103"/>
                <a:gd name="T6" fmla="*/ 18 w 58"/>
                <a:gd name="T7" fmla="*/ 3 h 103"/>
                <a:gd name="T8" fmla="*/ 27 w 58"/>
                <a:gd name="T9" fmla="*/ 0 h 103"/>
                <a:gd name="T10" fmla="*/ 36 w 58"/>
                <a:gd name="T11" fmla="*/ 3 h 103"/>
                <a:gd name="T12" fmla="*/ 42 w 58"/>
                <a:gd name="T13" fmla="*/ 12 h 103"/>
                <a:gd name="T14" fmla="*/ 42 w 58"/>
                <a:gd name="T15" fmla="*/ 21 h 103"/>
                <a:gd name="T16" fmla="*/ 51 w 58"/>
                <a:gd name="T17" fmla="*/ 24 h 103"/>
                <a:gd name="T18" fmla="*/ 57 w 58"/>
                <a:gd name="T19" fmla="*/ 33 h 103"/>
                <a:gd name="T20" fmla="*/ 57 w 58"/>
                <a:gd name="T21" fmla="*/ 42 h 103"/>
                <a:gd name="T22" fmla="*/ 57 w 58"/>
                <a:gd name="T23" fmla="*/ 51 h 103"/>
                <a:gd name="T24" fmla="*/ 57 w 58"/>
                <a:gd name="T25" fmla="*/ 60 h 103"/>
                <a:gd name="T26" fmla="*/ 57 w 58"/>
                <a:gd name="T27" fmla="*/ 69 h 103"/>
                <a:gd name="T28" fmla="*/ 57 w 58"/>
                <a:gd name="T29" fmla="*/ 81 h 103"/>
                <a:gd name="T30" fmla="*/ 48 w 58"/>
                <a:gd name="T31" fmla="*/ 87 h 103"/>
                <a:gd name="T32" fmla="*/ 39 w 58"/>
                <a:gd name="T33" fmla="*/ 90 h 103"/>
                <a:gd name="T34" fmla="*/ 30 w 58"/>
                <a:gd name="T35" fmla="*/ 99 h 103"/>
                <a:gd name="T36" fmla="*/ 21 w 58"/>
                <a:gd name="T37" fmla="*/ 102 h 103"/>
                <a:gd name="T38" fmla="*/ 12 w 58"/>
                <a:gd name="T39" fmla="*/ 99 h 103"/>
                <a:gd name="T40" fmla="*/ 12 w 58"/>
                <a:gd name="T41" fmla="*/ 90 h 103"/>
                <a:gd name="T42" fmla="*/ 12 w 58"/>
                <a:gd name="T43" fmla="*/ 81 h 103"/>
                <a:gd name="T44" fmla="*/ 9 w 58"/>
                <a:gd name="T45" fmla="*/ 69 h 103"/>
                <a:gd name="T46" fmla="*/ 3 w 58"/>
                <a:gd name="T47" fmla="*/ 60 h 103"/>
                <a:gd name="T48" fmla="*/ 3 w 58"/>
                <a:gd name="T49" fmla="*/ 51 h 103"/>
                <a:gd name="T50" fmla="*/ 3 w 58"/>
                <a:gd name="T51" fmla="*/ 42 h 103"/>
                <a:gd name="T52" fmla="*/ 3 w 58"/>
                <a:gd name="T53" fmla="*/ 33 h 103"/>
                <a:gd name="T54" fmla="*/ 3 w 58"/>
                <a:gd name="T55" fmla="*/ 24 h 103"/>
                <a:gd name="T56" fmla="*/ 3 w 58"/>
                <a:gd name="T57" fmla="*/ 15 h 103"/>
                <a:gd name="T58" fmla="*/ 6 w 58"/>
                <a:gd name="T59" fmla="*/ 21 h 10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103"/>
                <a:gd name="T92" fmla="*/ 58 w 58"/>
                <a:gd name="T93" fmla="*/ 103 h 10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103">
                  <a:moveTo>
                    <a:pt x="6" y="21"/>
                  </a:moveTo>
                  <a:lnTo>
                    <a:pt x="0" y="9"/>
                  </a:lnTo>
                  <a:lnTo>
                    <a:pt x="9" y="6"/>
                  </a:lnTo>
                  <a:lnTo>
                    <a:pt x="18" y="3"/>
                  </a:lnTo>
                  <a:lnTo>
                    <a:pt x="27" y="0"/>
                  </a:lnTo>
                  <a:lnTo>
                    <a:pt x="36" y="3"/>
                  </a:lnTo>
                  <a:lnTo>
                    <a:pt x="42" y="12"/>
                  </a:lnTo>
                  <a:lnTo>
                    <a:pt x="42" y="21"/>
                  </a:lnTo>
                  <a:lnTo>
                    <a:pt x="51" y="24"/>
                  </a:lnTo>
                  <a:lnTo>
                    <a:pt x="57" y="33"/>
                  </a:lnTo>
                  <a:lnTo>
                    <a:pt x="57" y="42"/>
                  </a:lnTo>
                  <a:lnTo>
                    <a:pt x="57" y="51"/>
                  </a:lnTo>
                  <a:lnTo>
                    <a:pt x="57" y="60"/>
                  </a:lnTo>
                  <a:lnTo>
                    <a:pt x="57" y="69"/>
                  </a:lnTo>
                  <a:lnTo>
                    <a:pt x="57" y="81"/>
                  </a:lnTo>
                  <a:lnTo>
                    <a:pt x="48" y="87"/>
                  </a:lnTo>
                  <a:lnTo>
                    <a:pt x="39" y="90"/>
                  </a:lnTo>
                  <a:lnTo>
                    <a:pt x="30" y="99"/>
                  </a:lnTo>
                  <a:lnTo>
                    <a:pt x="21" y="102"/>
                  </a:lnTo>
                  <a:lnTo>
                    <a:pt x="12" y="99"/>
                  </a:lnTo>
                  <a:lnTo>
                    <a:pt x="12" y="90"/>
                  </a:lnTo>
                  <a:lnTo>
                    <a:pt x="12" y="81"/>
                  </a:lnTo>
                  <a:lnTo>
                    <a:pt x="9" y="69"/>
                  </a:lnTo>
                  <a:lnTo>
                    <a:pt x="3" y="60"/>
                  </a:lnTo>
                  <a:lnTo>
                    <a:pt x="3" y="51"/>
                  </a:lnTo>
                  <a:lnTo>
                    <a:pt x="3" y="42"/>
                  </a:lnTo>
                  <a:lnTo>
                    <a:pt x="3" y="33"/>
                  </a:lnTo>
                  <a:lnTo>
                    <a:pt x="3" y="24"/>
                  </a:lnTo>
                  <a:lnTo>
                    <a:pt x="3" y="15"/>
                  </a:lnTo>
                  <a:lnTo>
                    <a:pt x="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8" name="Freeform 15"/>
            <p:cNvSpPr>
              <a:spLocks/>
            </p:cNvSpPr>
            <p:nvPr/>
          </p:nvSpPr>
          <p:spPr bwMode="auto">
            <a:xfrm>
              <a:off x="3106" y="1150"/>
              <a:ext cx="31" cy="31"/>
            </a:xfrm>
            <a:custGeom>
              <a:avLst/>
              <a:gdLst>
                <a:gd name="T0" fmla="*/ 0 w 31"/>
                <a:gd name="T1" fmla="*/ 0 h 31"/>
                <a:gd name="T2" fmla="*/ 21 w 31"/>
                <a:gd name="T3" fmla="*/ 6 h 31"/>
                <a:gd name="T4" fmla="*/ 30 w 31"/>
                <a:gd name="T5" fmla="*/ 6 h 31"/>
                <a:gd name="T6" fmla="*/ 24 w 31"/>
                <a:gd name="T7" fmla="*/ 15 h 31"/>
                <a:gd name="T8" fmla="*/ 18 w 31"/>
                <a:gd name="T9" fmla="*/ 27 h 31"/>
                <a:gd name="T10" fmla="*/ 9 w 31"/>
                <a:gd name="T11" fmla="*/ 30 h 31"/>
                <a:gd name="T12" fmla="*/ 3 w 31"/>
                <a:gd name="T13" fmla="*/ 21 h 31"/>
                <a:gd name="T14" fmla="*/ 6 w 31"/>
                <a:gd name="T15" fmla="*/ 12 h 31"/>
                <a:gd name="T16" fmla="*/ 12 w 31"/>
                <a:gd name="T17" fmla="*/ 3 h 31"/>
                <a:gd name="T18" fmla="*/ 0 w 31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31"/>
                <a:gd name="T32" fmla="*/ 31 w 31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31">
                  <a:moveTo>
                    <a:pt x="0" y="0"/>
                  </a:moveTo>
                  <a:lnTo>
                    <a:pt x="21" y="6"/>
                  </a:lnTo>
                  <a:lnTo>
                    <a:pt x="30" y="6"/>
                  </a:lnTo>
                  <a:lnTo>
                    <a:pt x="24" y="15"/>
                  </a:lnTo>
                  <a:lnTo>
                    <a:pt x="18" y="27"/>
                  </a:lnTo>
                  <a:lnTo>
                    <a:pt x="9" y="30"/>
                  </a:lnTo>
                  <a:lnTo>
                    <a:pt x="3" y="21"/>
                  </a:lnTo>
                  <a:lnTo>
                    <a:pt x="6" y="12"/>
                  </a:lnTo>
                  <a:lnTo>
                    <a:pt x="12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49" name="Freeform 16"/>
            <p:cNvSpPr>
              <a:spLocks/>
            </p:cNvSpPr>
            <p:nvPr/>
          </p:nvSpPr>
          <p:spPr bwMode="auto">
            <a:xfrm>
              <a:off x="2006" y="732"/>
              <a:ext cx="878" cy="812"/>
            </a:xfrm>
            <a:custGeom>
              <a:avLst/>
              <a:gdLst>
                <a:gd name="T0" fmla="*/ 859 w 878"/>
                <a:gd name="T1" fmla="*/ 39 h 812"/>
                <a:gd name="T2" fmla="*/ 820 w 878"/>
                <a:gd name="T3" fmla="*/ 48 h 812"/>
                <a:gd name="T4" fmla="*/ 785 w 878"/>
                <a:gd name="T5" fmla="*/ 72 h 812"/>
                <a:gd name="T6" fmla="*/ 776 w 878"/>
                <a:gd name="T7" fmla="*/ 36 h 812"/>
                <a:gd name="T8" fmla="*/ 790 w 878"/>
                <a:gd name="T9" fmla="*/ 3 h 812"/>
                <a:gd name="T10" fmla="*/ 758 w 878"/>
                <a:gd name="T11" fmla="*/ 9 h 812"/>
                <a:gd name="T12" fmla="*/ 728 w 878"/>
                <a:gd name="T13" fmla="*/ 36 h 812"/>
                <a:gd name="T14" fmla="*/ 704 w 878"/>
                <a:gd name="T15" fmla="*/ 66 h 812"/>
                <a:gd name="T16" fmla="*/ 665 w 878"/>
                <a:gd name="T17" fmla="*/ 72 h 812"/>
                <a:gd name="T18" fmla="*/ 674 w 878"/>
                <a:gd name="T19" fmla="*/ 105 h 812"/>
                <a:gd name="T20" fmla="*/ 707 w 878"/>
                <a:gd name="T21" fmla="*/ 120 h 812"/>
                <a:gd name="T22" fmla="*/ 740 w 878"/>
                <a:gd name="T23" fmla="*/ 135 h 812"/>
                <a:gd name="T24" fmla="*/ 779 w 878"/>
                <a:gd name="T25" fmla="*/ 123 h 812"/>
                <a:gd name="T26" fmla="*/ 817 w 878"/>
                <a:gd name="T27" fmla="*/ 132 h 812"/>
                <a:gd name="T28" fmla="*/ 829 w 878"/>
                <a:gd name="T29" fmla="*/ 150 h 812"/>
                <a:gd name="T30" fmla="*/ 793 w 878"/>
                <a:gd name="T31" fmla="*/ 165 h 812"/>
                <a:gd name="T32" fmla="*/ 773 w 878"/>
                <a:gd name="T33" fmla="*/ 192 h 812"/>
                <a:gd name="T34" fmla="*/ 749 w 878"/>
                <a:gd name="T35" fmla="*/ 228 h 812"/>
                <a:gd name="T36" fmla="*/ 764 w 878"/>
                <a:gd name="T37" fmla="*/ 255 h 812"/>
                <a:gd name="T38" fmla="*/ 790 w 878"/>
                <a:gd name="T39" fmla="*/ 288 h 812"/>
                <a:gd name="T40" fmla="*/ 814 w 878"/>
                <a:gd name="T41" fmla="*/ 321 h 812"/>
                <a:gd name="T42" fmla="*/ 835 w 878"/>
                <a:gd name="T43" fmla="*/ 357 h 812"/>
                <a:gd name="T44" fmla="*/ 847 w 878"/>
                <a:gd name="T45" fmla="*/ 393 h 812"/>
                <a:gd name="T46" fmla="*/ 832 w 878"/>
                <a:gd name="T47" fmla="*/ 430 h 812"/>
                <a:gd name="T48" fmla="*/ 850 w 878"/>
                <a:gd name="T49" fmla="*/ 460 h 812"/>
                <a:gd name="T50" fmla="*/ 841 w 878"/>
                <a:gd name="T51" fmla="*/ 499 h 812"/>
                <a:gd name="T52" fmla="*/ 823 w 878"/>
                <a:gd name="T53" fmla="*/ 532 h 812"/>
                <a:gd name="T54" fmla="*/ 817 w 878"/>
                <a:gd name="T55" fmla="*/ 568 h 812"/>
                <a:gd name="T56" fmla="*/ 811 w 878"/>
                <a:gd name="T57" fmla="*/ 610 h 812"/>
                <a:gd name="T58" fmla="*/ 790 w 878"/>
                <a:gd name="T59" fmla="*/ 640 h 812"/>
                <a:gd name="T60" fmla="*/ 758 w 878"/>
                <a:gd name="T61" fmla="*/ 667 h 812"/>
                <a:gd name="T62" fmla="*/ 725 w 878"/>
                <a:gd name="T63" fmla="*/ 697 h 812"/>
                <a:gd name="T64" fmla="*/ 704 w 878"/>
                <a:gd name="T65" fmla="*/ 724 h 812"/>
                <a:gd name="T66" fmla="*/ 665 w 878"/>
                <a:gd name="T67" fmla="*/ 733 h 812"/>
                <a:gd name="T68" fmla="*/ 635 w 878"/>
                <a:gd name="T69" fmla="*/ 757 h 812"/>
                <a:gd name="T70" fmla="*/ 597 w 878"/>
                <a:gd name="T71" fmla="*/ 766 h 812"/>
                <a:gd name="T72" fmla="*/ 561 w 878"/>
                <a:gd name="T73" fmla="*/ 769 h 812"/>
                <a:gd name="T74" fmla="*/ 525 w 878"/>
                <a:gd name="T75" fmla="*/ 787 h 812"/>
                <a:gd name="T76" fmla="*/ 507 w 878"/>
                <a:gd name="T77" fmla="*/ 802 h 812"/>
                <a:gd name="T78" fmla="*/ 498 w 878"/>
                <a:gd name="T79" fmla="*/ 766 h 812"/>
                <a:gd name="T80" fmla="*/ 462 w 878"/>
                <a:gd name="T81" fmla="*/ 769 h 812"/>
                <a:gd name="T82" fmla="*/ 430 w 878"/>
                <a:gd name="T83" fmla="*/ 751 h 812"/>
                <a:gd name="T84" fmla="*/ 400 w 878"/>
                <a:gd name="T85" fmla="*/ 718 h 812"/>
                <a:gd name="T86" fmla="*/ 367 w 878"/>
                <a:gd name="T87" fmla="*/ 712 h 812"/>
                <a:gd name="T88" fmla="*/ 325 w 878"/>
                <a:gd name="T89" fmla="*/ 721 h 812"/>
                <a:gd name="T90" fmla="*/ 286 w 878"/>
                <a:gd name="T91" fmla="*/ 733 h 812"/>
                <a:gd name="T92" fmla="*/ 251 w 878"/>
                <a:gd name="T93" fmla="*/ 751 h 812"/>
                <a:gd name="T94" fmla="*/ 215 w 878"/>
                <a:gd name="T95" fmla="*/ 721 h 812"/>
                <a:gd name="T96" fmla="*/ 188 w 878"/>
                <a:gd name="T97" fmla="*/ 718 h 812"/>
                <a:gd name="T98" fmla="*/ 155 w 878"/>
                <a:gd name="T99" fmla="*/ 736 h 812"/>
                <a:gd name="T100" fmla="*/ 152 w 878"/>
                <a:gd name="T101" fmla="*/ 697 h 812"/>
                <a:gd name="T102" fmla="*/ 128 w 878"/>
                <a:gd name="T103" fmla="*/ 673 h 812"/>
                <a:gd name="T104" fmla="*/ 107 w 878"/>
                <a:gd name="T105" fmla="*/ 655 h 812"/>
                <a:gd name="T106" fmla="*/ 125 w 878"/>
                <a:gd name="T107" fmla="*/ 616 h 812"/>
                <a:gd name="T108" fmla="*/ 143 w 878"/>
                <a:gd name="T109" fmla="*/ 577 h 812"/>
                <a:gd name="T110" fmla="*/ 131 w 878"/>
                <a:gd name="T111" fmla="*/ 547 h 812"/>
                <a:gd name="T112" fmla="*/ 116 w 878"/>
                <a:gd name="T113" fmla="*/ 517 h 812"/>
                <a:gd name="T114" fmla="*/ 75 w 878"/>
                <a:gd name="T115" fmla="*/ 511 h 812"/>
                <a:gd name="T116" fmla="*/ 51 w 878"/>
                <a:gd name="T117" fmla="*/ 484 h 812"/>
                <a:gd name="T118" fmla="*/ 12 w 878"/>
                <a:gd name="T119" fmla="*/ 457 h 8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78"/>
                <a:gd name="T181" fmla="*/ 0 h 812"/>
                <a:gd name="T182" fmla="*/ 878 w 878"/>
                <a:gd name="T183" fmla="*/ 812 h 8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78" h="812">
                  <a:moveTo>
                    <a:pt x="862" y="33"/>
                  </a:moveTo>
                  <a:lnTo>
                    <a:pt x="877" y="42"/>
                  </a:lnTo>
                  <a:lnTo>
                    <a:pt x="868" y="42"/>
                  </a:lnTo>
                  <a:lnTo>
                    <a:pt x="859" y="39"/>
                  </a:lnTo>
                  <a:lnTo>
                    <a:pt x="847" y="39"/>
                  </a:lnTo>
                  <a:lnTo>
                    <a:pt x="838" y="39"/>
                  </a:lnTo>
                  <a:lnTo>
                    <a:pt x="829" y="42"/>
                  </a:lnTo>
                  <a:lnTo>
                    <a:pt x="820" y="48"/>
                  </a:lnTo>
                  <a:lnTo>
                    <a:pt x="811" y="57"/>
                  </a:lnTo>
                  <a:lnTo>
                    <a:pt x="799" y="63"/>
                  </a:lnTo>
                  <a:lnTo>
                    <a:pt x="793" y="72"/>
                  </a:lnTo>
                  <a:lnTo>
                    <a:pt x="785" y="72"/>
                  </a:lnTo>
                  <a:lnTo>
                    <a:pt x="785" y="63"/>
                  </a:lnTo>
                  <a:lnTo>
                    <a:pt x="785" y="54"/>
                  </a:lnTo>
                  <a:lnTo>
                    <a:pt x="776" y="48"/>
                  </a:lnTo>
                  <a:lnTo>
                    <a:pt x="776" y="36"/>
                  </a:lnTo>
                  <a:lnTo>
                    <a:pt x="785" y="30"/>
                  </a:lnTo>
                  <a:lnTo>
                    <a:pt x="790" y="21"/>
                  </a:lnTo>
                  <a:lnTo>
                    <a:pt x="790" y="12"/>
                  </a:lnTo>
                  <a:lnTo>
                    <a:pt x="790" y="3"/>
                  </a:lnTo>
                  <a:lnTo>
                    <a:pt x="779" y="0"/>
                  </a:lnTo>
                  <a:lnTo>
                    <a:pt x="770" y="0"/>
                  </a:lnTo>
                  <a:lnTo>
                    <a:pt x="761" y="0"/>
                  </a:lnTo>
                  <a:lnTo>
                    <a:pt x="758" y="9"/>
                  </a:lnTo>
                  <a:lnTo>
                    <a:pt x="755" y="18"/>
                  </a:lnTo>
                  <a:lnTo>
                    <a:pt x="746" y="24"/>
                  </a:lnTo>
                  <a:lnTo>
                    <a:pt x="737" y="30"/>
                  </a:lnTo>
                  <a:lnTo>
                    <a:pt x="728" y="36"/>
                  </a:lnTo>
                  <a:lnTo>
                    <a:pt x="719" y="42"/>
                  </a:lnTo>
                  <a:lnTo>
                    <a:pt x="716" y="51"/>
                  </a:lnTo>
                  <a:lnTo>
                    <a:pt x="713" y="60"/>
                  </a:lnTo>
                  <a:lnTo>
                    <a:pt x="704" y="66"/>
                  </a:lnTo>
                  <a:lnTo>
                    <a:pt x="692" y="72"/>
                  </a:lnTo>
                  <a:lnTo>
                    <a:pt x="683" y="78"/>
                  </a:lnTo>
                  <a:lnTo>
                    <a:pt x="674" y="72"/>
                  </a:lnTo>
                  <a:lnTo>
                    <a:pt x="665" y="72"/>
                  </a:lnTo>
                  <a:lnTo>
                    <a:pt x="662" y="81"/>
                  </a:lnTo>
                  <a:lnTo>
                    <a:pt x="671" y="87"/>
                  </a:lnTo>
                  <a:lnTo>
                    <a:pt x="674" y="96"/>
                  </a:lnTo>
                  <a:lnTo>
                    <a:pt x="674" y="105"/>
                  </a:lnTo>
                  <a:lnTo>
                    <a:pt x="680" y="114"/>
                  </a:lnTo>
                  <a:lnTo>
                    <a:pt x="689" y="120"/>
                  </a:lnTo>
                  <a:lnTo>
                    <a:pt x="698" y="120"/>
                  </a:lnTo>
                  <a:lnTo>
                    <a:pt x="707" y="120"/>
                  </a:lnTo>
                  <a:lnTo>
                    <a:pt x="716" y="123"/>
                  </a:lnTo>
                  <a:lnTo>
                    <a:pt x="722" y="132"/>
                  </a:lnTo>
                  <a:lnTo>
                    <a:pt x="731" y="135"/>
                  </a:lnTo>
                  <a:lnTo>
                    <a:pt x="740" y="135"/>
                  </a:lnTo>
                  <a:lnTo>
                    <a:pt x="752" y="135"/>
                  </a:lnTo>
                  <a:lnTo>
                    <a:pt x="761" y="126"/>
                  </a:lnTo>
                  <a:lnTo>
                    <a:pt x="770" y="123"/>
                  </a:lnTo>
                  <a:lnTo>
                    <a:pt x="779" y="123"/>
                  </a:lnTo>
                  <a:lnTo>
                    <a:pt x="788" y="123"/>
                  </a:lnTo>
                  <a:lnTo>
                    <a:pt x="799" y="126"/>
                  </a:lnTo>
                  <a:lnTo>
                    <a:pt x="808" y="129"/>
                  </a:lnTo>
                  <a:lnTo>
                    <a:pt x="817" y="132"/>
                  </a:lnTo>
                  <a:lnTo>
                    <a:pt x="826" y="132"/>
                  </a:lnTo>
                  <a:lnTo>
                    <a:pt x="835" y="132"/>
                  </a:lnTo>
                  <a:lnTo>
                    <a:pt x="835" y="141"/>
                  </a:lnTo>
                  <a:lnTo>
                    <a:pt x="829" y="150"/>
                  </a:lnTo>
                  <a:lnTo>
                    <a:pt x="820" y="156"/>
                  </a:lnTo>
                  <a:lnTo>
                    <a:pt x="811" y="156"/>
                  </a:lnTo>
                  <a:lnTo>
                    <a:pt x="802" y="162"/>
                  </a:lnTo>
                  <a:lnTo>
                    <a:pt x="793" y="165"/>
                  </a:lnTo>
                  <a:lnTo>
                    <a:pt x="785" y="165"/>
                  </a:lnTo>
                  <a:lnTo>
                    <a:pt x="782" y="174"/>
                  </a:lnTo>
                  <a:lnTo>
                    <a:pt x="776" y="183"/>
                  </a:lnTo>
                  <a:lnTo>
                    <a:pt x="773" y="192"/>
                  </a:lnTo>
                  <a:lnTo>
                    <a:pt x="770" y="201"/>
                  </a:lnTo>
                  <a:lnTo>
                    <a:pt x="761" y="210"/>
                  </a:lnTo>
                  <a:lnTo>
                    <a:pt x="755" y="219"/>
                  </a:lnTo>
                  <a:lnTo>
                    <a:pt x="749" y="228"/>
                  </a:lnTo>
                  <a:lnTo>
                    <a:pt x="740" y="237"/>
                  </a:lnTo>
                  <a:lnTo>
                    <a:pt x="749" y="243"/>
                  </a:lnTo>
                  <a:lnTo>
                    <a:pt x="755" y="252"/>
                  </a:lnTo>
                  <a:lnTo>
                    <a:pt x="764" y="255"/>
                  </a:lnTo>
                  <a:lnTo>
                    <a:pt x="773" y="261"/>
                  </a:lnTo>
                  <a:lnTo>
                    <a:pt x="779" y="270"/>
                  </a:lnTo>
                  <a:lnTo>
                    <a:pt x="788" y="279"/>
                  </a:lnTo>
                  <a:lnTo>
                    <a:pt x="790" y="288"/>
                  </a:lnTo>
                  <a:lnTo>
                    <a:pt x="790" y="297"/>
                  </a:lnTo>
                  <a:lnTo>
                    <a:pt x="799" y="303"/>
                  </a:lnTo>
                  <a:lnTo>
                    <a:pt x="805" y="312"/>
                  </a:lnTo>
                  <a:lnTo>
                    <a:pt x="814" y="321"/>
                  </a:lnTo>
                  <a:lnTo>
                    <a:pt x="820" y="330"/>
                  </a:lnTo>
                  <a:lnTo>
                    <a:pt x="826" y="339"/>
                  </a:lnTo>
                  <a:lnTo>
                    <a:pt x="829" y="348"/>
                  </a:lnTo>
                  <a:lnTo>
                    <a:pt x="835" y="357"/>
                  </a:lnTo>
                  <a:lnTo>
                    <a:pt x="841" y="366"/>
                  </a:lnTo>
                  <a:lnTo>
                    <a:pt x="841" y="375"/>
                  </a:lnTo>
                  <a:lnTo>
                    <a:pt x="841" y="384"/>
                  </a:lnTo>
                  <a:lnTo>
                    <a:pt x="847" y="393"/>
                  </a:lnTo>
                  <a:lnTo>
                    <a:pt x="847" y="402"/>
                  </a:lnTo>
                  <a:lnTo>
                    <a:pt x="841" y="412"/>
                  </a:lnTo>
                  <a:lnTo>
                    <a:pt x="835" y="421"/>
                  </a:lnTo>
                  <a:lnTo>
                    <a:pt x="832" y="430"/>
                  </a:lnTo>
                  <a:lnTo>
                    <a:pt x="835" y="439"/>
                  </a:lnTo>
                  <a:lnTo>
                    <a:pt x="847" y="439"/>
                  </a:lnTo>
                  <a:lnTo>
                    <a:pt x="850" y="451"/>
                  </a:lnTo>
                  <a:lnTo>
                    <a:pt x="850" y="460"/>
                  </a:lnTo>
                  <a:lnTo>
                    <a:pt x="850" y="469"/>
                  </a:lnTo>
                  <a:lnTo>
                    <a:pt x="850" y="481"/>
                  </a:lnTo>
                  <a:lnTo>
                    <a:pt x="844" y="490"/>
                  </a:lnTo>
                  <a:lnTo>
                    <a:pt x="841" y="499"/>
                  </a:lnTo>
                  <a:lnTo>
                    <a:pt x="832" y="505"/>
                  </a:lnTo>
                  <a:lnTo>
                    <a:pt x="832" y="514"/>
                  </a:lnTo>
                  <a:lnTo>
                    <a:pt x="826" y="523"/>
                  </a:lnTo>
                  <a:lnTo>
                    <a:pt x="823" y="532"/>
                  </a:lnTo>
                  <a:lnTo>
                    <a:pt x="823" y="541"/>
                  </a:lnTo>
                  <a:lnTo>
                    <a:pt x="823" y="550"/>
                  </a:lnTo>
                  <a:lnTo>
                    <a:pt x="823" y="559"/>
                  </a:lnTo>
                  <a:lnTo>
                    <a:pt x="817" y="568"/>
                  </a:lnTo>
                  <a:lnTo>
                    <a:pt x="811" y="577"/>
                  </a:lnTo>
                  <a:lnTo>
                    <a:pt x="811" y="586"/>
                  </a:lnTo>
                  <a:lnTo>
                    <a:pt x="811" y="598"/>
                  </a:lnTo>
                  <a:lnTo>
                    <a:pt x="811" y="610"/>
                  </a:lnTo>
                  <a:lnTo>
                    <a:pt x="811" y="622"/>
                  </a:lnTo>
                  <a:lnTo>
                    <a:pt x="808" y="631"/>
                  </a:lnTo>
                  <a:lnTo>
                    <a:pt x="799" y="637"/>
                  </a:lnTo>
                  <a:lnTo>
                    <a:pt x="790" y="640"/>
                  </a:lnTo>
                  <a:lnTo>
                    <a:pt x="785" y="649"/>
                  </a:lnTo>
                  <a:lnTo>
                    <a:pt x="776" y="652"/>
                  </a:lnTo>
                  <a:lnTo>
                    <a:pt x="767" y="661"/>
                  </a:lnTo>
                  <a:lnTo>
                    <a:pt x="758" y="667"/>
                  </a:lnTo>
                  <a:lnTo>
                    <a:pt x="749" y="676"/>
                  </a:lnTo>
                  <a:lnTo>
                    <a:pt x="740" y="685"/>
                  </a:lnTo>
                  <a:lnTo>
                    <a:pt x="731" y="688"/>
                  </a:lnTo>
                  <a:lnTo>
                    <a:pt x="725" y="697"/>
                  </a:lnTo>
                  <a:lnTo>
                    <a:pt x="725" y="706"/>
                  </a:lnTo>
                  <a:lnTo>
                    <a:pt x="716" y="709"/>
                  </a:lnTo>
                  <a:lnTo>
                    <a:pt x="713" y="718"/>
                  </a:lnTo>
                  <a:lnTo>
                    <a:pt x="704" y="724"/>
                  </a:lnTo>
                  <a:lnTo>
                    <a:pt x="695" y="727"/>
                  </a:lnTo>
                  <a:lnTo>
                    <a:pt x="686" y="730"/>
                  </a:lnTo>
                  <a:lnTo>
                    <a:pt x="677" y="733"/>
                  </a:lnTo>
                  <a:lnTo>
                    <a:pt x="665" y="733"/>
                  </a:lnTo>
                  <a:lnTo>
                    <a:pt x="662" y="742"/>
                  </a:lnTo>
                  <a:lnTo>
                    <a:pt x="653" y="745"/>
                  </a:lnTo>
                  <a:lnTo>
                    <a:pt x="644" y="751"/>
                  </a:lnTo>
                  <a:lnTo>
                    <a:pt x="635" y="757"/>
                  </a:lnTo>
                  <a:lnTo>
                    <a:pt x="626" y="757"/>
                  </a:lnTo>
                  <a:lnTo>
                    <a:pt x="617" y="760"/>
                  </a:lnTo>
                  <a:lnTo>
                    <a:pt x="609" y="760"/>
                  </a:lnTo>
                  <a:lnTo>
                    <a:pt x="597" y="766"/>
                  </a:lnTo>
                  <a:lnTo>
                    <a:pt x="588" y="766"/>
                  </a:lnTo>
                  <a:lnTo>
                    <a:pt x="579" y="769"/>
                  </a:lnTo>
                  <a:lnTo>
                    <a:pt x="570" y="769"/>
                  </a:lnTo>
                  <a:lnTo>
                    <a:pt x="561" y="769"/>
                  </a:lnTo>
                  <a:lnTo>
                    <a:pt x="549" y="769"/>
                  </a:lnTo>
                  <a:lnTo>
                    <a:pt x="537" y="769"/>
                  </a:lnTo>
                  <a:lnTo>
                    <a:pt x="531" y="778"/>
                  </a:lnTo>
                  <a:lnTo>
                    <a:pt x="525" y="787"/>
                  </a:lnTo>
                  <a:lnTo>
                    <a:pt x="522" y="799"/>
                  </a:lnTo>
                  <a:lnTo>
                    <a:pt x="519" y="808"/>
                  </a:lnTo>
                  <a:lnTo>
                    <a:pt x="510" y="811"/>
                  </a:lnTo>
                  <a:lnTo>
                    <a:pt x="507" y="802"/>
                  </a:lnTo>
                  <a:lnTo>
                    <a:pt x="507" y="793"/>
                  </a:lnTo>
                  <a:lnTo>
                    <a:pt x="507" y="784"/>
                  </a:lnTo>
                  <a:lnTo>
                    <a:pt x="507" y="775"/>
                  </a:lnTo>
                  <a:lnTo>
                    <a:pt x="498" y="766"/>
                  </a:lnTo>
                  <a:lnTo>
                    <a:pt x="489" y="766"/>
                  </a:lnTo>
                  <a:lnTo>
                    <a:pt x="480" y="766"/>
                  </a:lnTo>
                  <a:lnTo>
                    <a:pt x="471" y="769"/>
                  </a:lnTo>
                  <a:lnTo>
                    <a:pt x="462" y="769"/>
                  </a:lnTo>
                  <a:lnTo>
                    <a:pt x="450" y="769"/>
                  </a:lnTo>
                  <a:lnTo>
                    <a:pt x="439" y="769"/>
                  </a:lnTo>
                  <a:lnTo>
                    <a:pt x="436" y="760"/>
                  </a:lnTo>
                  <a:lnTo>
                    <a:pt x="430" y="751"/>
                  </a:lnTo>
                  <a:lnTo>
                    <a:pt x="424" y="739"/>
                  </a:lnTo>
                  <a:lnTo>
                    <a:pt x="415" y="736"/>
                  </a:lnTo>
                  <a:lnTo>
                    <a:pt x="406" y="727"/>
                  </a:lnTo>
                  <a:lnTo>
                    <a:pt x="400" y="718"/>
                  </a:lnTo>
                  <a:lnTo>
                    <a:pt x="391" y="712"/>
                  </a:lnTo>
                  <a:lnTo>
                    <a:pt x="382" y="706"/>
                  </a:lnTo>
                  <a:lnTo>
                    <a:pt x="373" y="703"/>
                  </a:lnTo>
                  <a:lnTo>
                    <a:pt x="367" y="712"/>
                  </a:lnTo>
                  <a:lnTo>
                    <a:pt x="358" y="712"/>
                  </a:lnTo>
                  <a:lnTo>
                    <a:pt x="346" y="712"/>
                  </a:lnTo>
                  <a:lnTo>
                    <a:pt x="334" y="712"/>
                  </a:lnTo>
                  <a:lnTo>
                    <a:pt x="325" y="721"/>
                  </a:lnTo>
                  <a:lnTo>
                    <a:pt x="316" y="727"/>
                  </a:lnTo>
                  <a:lnTo>
                    <a:pt x="307" y="730"/>
                  </a:lnTo>
                  <a:lnTo>
                    <a:pt x="298" y="730"/>
                  </a:lnTo>
                  <a:lnTo>
                    <a:pt x="286" y="733"/>
                  </a:lnTo>
                  <a:lnTo>
                    <a:pt x="274" y="739"/>
                  </a:lnTo>
                  <a:lnTo>
                    <a:pt x="265" y="739"/>
                  </a:lnTo>
                  <a:lnTo>
                    <a:pt x="257" y="742"/>
                  </a:lnTo>
                  <a:lnTo>
                    <a:pt x="251" y="751"/>
                  </a:lnTo>
                  <a:lnTo>
                    <a:pt x="242" y="751"/>
                  </a:lnTo>
                  <a:lnTo>
                    <a:pt x="236" y="739"/>
                  </a:lnTo>
                  <a:lnTo>
                    <a:pt x="227" y="730"/>
                  </a:lnTo>
                  <a:lnTo>
                    <a:pt x="215" y="721"/>
                  </a:lnTo>
                  <a:lnTo>
                    <a:pt x="209" y="712"/>
                  </a:lnTo>
                  <a:lnTo>
                    <a:pt x="203" y="703"/>
                  </a:lnTo>
                  <a:lnTo>
                    <a:pt x="191" y="709"/>
                  </a:lnTo>
                  <a:lnTo>
                    <a:pt x="188" y="718"/>
                  </a:lnTo>
                  <a:lnTo>
                    <a:pt x="185" y="727"/>
                  </a:lnTo>
                  <a:lnTo>
                    <a:pt x="176" y="733"/>
                  </a:lnTo>
                  <a:lnTo>
                    <a:pt x="167" y="736"/>
                  </a:lnTo>
                  <a:lnTo>
                    <a:pt x="155" y="736"/>
                  </a:lnTo>
                  <a:lnTo>
                    <a:pt x="152" y="727"/>
                  </a:lnTo>
                  <a:lnTo>
                    <a:pt x="152" y="718"/>
                  </a:lnTo>
                  <a:lnTo>
                    <a:pt x="152" y="709"/>
                  </a:lnTo>
                  <a:lnTo>
                    <a:pt x="152" y="697"/>
                  </a:lnTo>
                  <a:lnTo>
                    <a:pt x="152" y="685"/>
                  </a:lnTo>
                  <a:lnTo>
                    <a:pt x="149" y="676"/>
                  </a:lnTo>
                  <a:lnTo>
                    <a:pt x="137" y="670"/>
                  </a:lnTo>
                  <a:lnTo>
                    <a:pt x="128" y="673"/>
                  </a:lnTo>
                  <a:lnTo>
                    <a:pt x="119" y="676"/>
                  </a:lnTo>
                  <a:lnTo>
                    <a:pt x="110" y="676"/>
                  </a:lnTo>
                  <a:lnTo>
                    <a:pt x="104" y="667"/>
                  </a:lnTo>
                  <a:lnTo>
                    <a:pt x="107" y="655"/>
                  </a:lnTo>
                  <a:lnTo>
                    <a:pt x="113" y="643"/>
                  </a:lnTo>
                  <a:lnTo>
                    <a:pt x="119" y="634"/>
                  </a:lnTo>
                  <a:lnTo>
                    <a:pt x="122" y="625"/>
                  </a:lnTo>
                  <a:lnTo>
                    <a:pt x="125" y="616"/>
                  </a:lnTo>
                  <a:lnTo>
                    <a:pt x="131" y="607"/>
                  </a:lnTo>
                  <a:lnTo>
                    <a:pt x="134" y="598"/>
                  </a:lnTo>
                  <a:lnTo>
                    <a:pt x="137" y="586"/>
                  </a:lnTo>
                  <a:lnTo>
                    <a:pt x="143" y="577"/>
                  </a:lnTo>
                  <a:lnTo>
                    <a:pt x="143" y="568"/>
                  </a:lnTo>
                  <a:lnTo>
                    <a:pt x="143" y="559"/>
                  </a:lnTo>
                  <a:lnTo>
                    <a:pt x="143" y="550"/>
                  </a:lnTo>
                  <a:lnTo>
                    <a:pt x="131" y="547"/>
                  </a:lnTo>
                  <a:lnTo>
                    <a:pt x="128" y="538"/>
                  </a:lnTo>
                  <a:lnTo>
                    <a:pt x="119" y="535"/>
                  </a:lnTo>
                  <a:lnTo>
                    <a:pt x="116" y="526"/>
                  </a:lnTo>
                  <a:lnTo>
                    <a:pt x="116" y="517"/>
                  </a:lnTo>
                  <a:lnTo>
                    <a:pt x="107" y="511"/>
                  </a:lnTo>
                  <a:lnTo>
                    <a:pt x="95" y="511"/>
                  </a:lnTo>
                  <a:lnTo>
                    <a:pt x="87" y="517"/>
                  </a:lnTo>
                  <a:lnTo>
                    <a:pt x="75" y="511"/>
                  </a:lnTo>
                  <a:lnTo>
                    <a:pt x="72" y="502"/>
                  </a:lnTo>
                  <a:lnTo>
                    <a:pt x="69" y="493"/>
                  </a:lnTo>
                  <a:lnTo>
                    <a:pt x="63" y="484"/>
                  </a:lnTo>
                  <a:lnTo>
                    <a:pt x="51" y="484"/>
                  </a:lnTo>
                  <a:lnTo>
                    <a:pt x="39" y="475"/>
                  </a:lnTo>
                  <a:lnTo>
                    <a:pt x="33" y="463"/>
                  </a:lnTo>
                  <a:lnTo>
                    <a:pt x="24" y="460"/>
                  </a:lnTo>
                  <a:lnTo>
                    <a:pt x="12" y="457"/>
                  </a:lnTo>
                  <a:lnTo>
                    <a:pt x="0" y="45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0" name="Freeform 17"/>
            <p:cNvSpPr>
              <a:spLocks/>
            </p:cNvSpPr>
            <p:nvPr/>
          </p:nvSpPr>
          <p:spPr bwMode="auto">
            <a:xfrm>
              <a:off x="3106" y="1234"/>
              <a:ext cx="17" cy="19"/>
            </a:xfrm>
            <a:custGeom>
              <a:avLst/>
              <a:gdLst>
                <a:gd name="T0" fmla="*/ 0 w 17"/>
                <a:gd name="T1" fmla="*/ 12 h 19"/>
                <a:gd name="T2" fmla="*/ 6 w 17"/>
                <a:gd name="T3" fmla="*/ 0 h 19"/>
                <a:gd name="T4" fmla="*/ 16 w 17"/>
                <a:gd name="T5" fmla="*/ 0 h 19"/>
                <a:gd name="T6" fmla="*/ 12 w 17"/>
                <a:gd name="T7" fmla="*/ 9 h 19"/>
                <a:gd name="T8" fmla="*/ 9 w 17"/>
                <a:gd name="T9" fmla="*/ 18 h 19"/>
                <a:gd name="T10" fmla="*/ 0 w 17"/>
                <a:gd name="T11" fmla="*/ 12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9"/>
                <a:gd name="T20" fmla="*/ 17 w 17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9">
                  <a:moveTo>
                    <a:pt x="0" y="12"/>
                  </a:moveTo>
                  <a:lnTo>
                    <a:pt x="6" y="0"/>
                  </a:lnTo>
                  <a:lnTo>
                    <a:pt x="16" y="0"/>
                  </a:lnTo>
                  <a:lnTo>
                    <a:pt x="12" y="9"/>
                  </a:lnTo>
                  <a:lnTo>
                    <a:pt x="9" y="18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1" name="Freeform 18"/>
            <p:cNvSpPr>
              <a:spLocks/>
            </p:cNvSpPr>
            <p:nvPr/>
          </p:nvSpPr>
          <p:spPr bwMode="auto">
            <a:xfrm>
              <a:off x="3097" y="1246"/>
              <a:ext cx="17" cy="31"/>
            </a:xfrm>
            <a:custGeom>
              <a:avLst/>
              <a:gdLst>
                <a:gd name="T0" fmla="*/ 16 w 17"/>
                <a:gd name="T1" fmla="*/ 0 h 31"/>
                <a:gd name="T2" fmla="*/ 10 w 17"/>
                <a:gd name="T3" fmla="*/ 12 h 31"/>
                <a:gd name="T4" fmla="*/ 10 w 17"/>
                <a:gd name="T5" fmla="*/ 21 h 31"/>
                <a:gd name="T6" fmla="*/ 10 w 17"/>
                <a:gd name="T7" fmla="*/ 30 h 31"/>
                <a:gd name="T8" fmla="*/ 0 w 17"/>
                <a:gd name="T9" fmla="*/ 21 h 31"/>
                <a:gd name="T10" fmla="*/ 16 w 17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31"/>
                <a:gd name="T20" fmla="*/ 17 w 1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31">
                  <a:moveTo>
                    <a:pt x="16" y="0"/>
                  </a:moveTo>
                  <a:lnTo>
                    <a:pt x="10" y="12"/>
                  </a:lnTo>
                  <a:lnTo>
                    <a:pt x="10" y="21"/>
                  </a:lnTo>
                  <a:lnTo>
                    <a:pt x="10" y="30"/>
                  </a:lnTo>
                  <a:lnTo>
                    <a:pt x="0" y="21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2" name="Freeform 19"/>
            <p:cNvSpPr>
              <a:spLocks/>
            </p:cNvSpPr>
            <p:nvPr/>
          </p:nvSpPr>
          <p:spPr bwMode="auto">
            <a:xfrm>
              <a:off x="3059" y="1276"/>
              <a:ext cx="25" cy="19"/>
            </a:xfrm>
            <a:custGeom>
              <a:avLst/>
              <a:gdLst>
                <a:gd name="T0" fmla="*/ 0 w 25"/>
                <a:gd name="T1" fmla="*/ 18 h 19"/>
                <a:gd name="T2" fmla="*/ 21 w 25"/>
                <a:gd name="T3" fmla="*/ 0 h 19"/>
                <a:gd name="T4" fmla="*/ 24 w 25"/>
                <a:gd name="T5" fmla="*/ 9 h 19"/>
                <a:gd name="T6" fmla="*/ 15 w 25"/>
                <a:gd name="T7" fmla="*/ 18 h 19"/>
                <a:gd name="T8" fmla="*/ 9 w 25"/>
                <a:gd name="T9" fmla="*/ 9 h 19"/>
                <a:gd name="T10" fmla="*/ 0 w 25"/>
                <a:gd name="T11" fmla="*/ 18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19"/>
                <a:gd name="T20" fmla="*/ 25 w 25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19">
                  <a:moveTo>
                    <a:pt x="0" y="18"/>
                  </a:moveTo>
                  <a:lnTo>
                    <a:pt x="21" y="0"/>
                  </a:lnTo>
                  <a:lnTo>
                    <a:pt x="24" y="9"/>
                  </a:lnTo>
                  <a:lnTo>
                    <a:pt x="15" y="18"/>
                  </a:lnTo>
                  <a:lnTo>
                    <a:pt x="9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3" name="Freeform 20"/>
            <p:cNvSpPr>
              <a:spLocks/>
            </p:cNvSpPr>
            <p:nvPr/>
          </p:nvSpPr>
          <p:spPr bwMode="auto">
            <a:xfrm>
              <a:off x="3059" y="1309"/>
              <a:ext cx="19" cy="34"/>
            </a:xfrm>
            <a:custGeom>
              <a:avLst/>
              <a:gdLst>
                <a:gd name="T0" fmla="*/ 0 w 19"/>
                <a:gd name="T1" fmla="*/ 33 h 34"/>
                <a:gd name="T2" fmla="*/ 0 w 19"/>
                <a:gd name="T3" fmla="*/ 18 h 34"/>
                <a:gd name="T4" fmla="*/ 6 w 19"/>
                <a:gd name="T5" fmla="*/ 9 h 34"/>
                <a:gd name="T6" fmla="*/ 9 w 19"/>
                <a:gd name="T7" fmla="*/ 0 h 34"/>
                <a:gd name="T8" fmla="*/ 18 w 19"/>
                <a:gd name="T9" fmla="*/ 0 h 34"/>
                <a:gd name="T10" fmla="*/ 15 w 19"/>
                <a:gd name="T11" fmla="*/ 12 h 34"/>
                <a:gd name="T12" fmla="*/ 12 w 19"/>
                <a:gd name="T13" fmla="*/ 21 h 34"/>
                <a:gd name="T14" fmla="*/ 3 w 19"/>
                <a:gd name="T15" fmla="*/ 30 h 34"/>
                <a:gd name="T16" fmla="*/ 0 w 19"/>
                <a:gd name="T17" fmla="*/ 3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4"/>
                <a:gd name="T29" fmla="*/ 19 w 1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4">
                  <a:moveTo>
                    <a:pt x="0" y="33"/>
                  </a:moveTo>
                  <a:lnTo>
                    <a:pt x="0" y="18"/>
                  </a:lnTo>
                  <a:lnTo>
                    <a:pt x="6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15" y="12"/>
                  </a:lnTo>
                  <a:lnTo>
                    <a:pt x="12" y="21"/>
                  </a:lnTo>
                  <a:lnTo>
                    <a:pt x="3" y="30"/>
                  </a:lnTo>
                  <a:lnTo>
                    <a:pt x="0" y="3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4" name="Freeform 21"/>
            <p:cNvSpPr>
              <a:spLocks/>
            </p:cNvSpPr>
            <p:nvPr/>
          </p:nvSpPr>
          <p:spPr bwMode="auto">
            <a:xfrm>
              <a:off x="3002" y="1369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0 w 17"/>
                <a:gd name="T3" fmla="*/ 0 h 22"/>
                <a:gd name="T4" fmla="*/ 16 w 17"/>
                <a:gd name="T5" fmla="*/ 0 h 22"/>
                <a:gd name="T6" fmla="*/ 16 w 17"/>
                <a:gd name="T7" fmla="*/ 9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9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5" name="Freeform 22"/>
            <p:cNvSpPr>
              <a:spLocks/>
            </p:cNvSpPr>
            <p:nvPr/>
          </p:nvSpPr>
          <p:spPr bwMode="auto">
            <a:xfrm>
              <a:off x="2963" y="1390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2 w 17"/>
                <a:gd name="T3" fmla="*/ 0 h 17"/>
                <a:gd name="T4" fmla="*/ 16 w 17"/>
                <a:gd name="T5" fmla="*/ 9 h 17"/>
                <a:gd name="T6" fmla="*/ 4 w 17"/>
                <a:gd name="T7" fmla="*/ 16 h 17"/>
                <a:gd name="T8" fmla="*/ 4 w 17"/>
                <a:gd name="T9" fmla="*/ 6 h 17"/>
                <a:gd name="T10" fmla="*/ 0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0" y="0"/>
                  </a:moveTo>
                  <a:lnTo>
                    <a:pt x="12" y="0"/>
                  </a:lnTo>
                  <a:lnTo>
                    <a:pt x="16" y="9"/>
                  </a:lnTo>
                  <a:lnTo>
                    <a:pt x="4" y="16"/>
                  </a:lnTo>
                  <a:lnTo>
                    <a:pt x="4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6" name="Freeform 23"/>
            <p:cNvSpPr>
              <a:spLocks/>
            </p:cNvSpPr>
            <p:nvPr/>
          </p:nvSpPr>
          <p:spPr bwMode="auto">
            <a:xfrm>
              <a:off x="2945" y="1390"/>
              <a:ext cx="19" cy="17"/>
            </a:xfrm>
            <a:custGeom>
              <a:avLst/>
              <a:gdLst>
                <a:gd name="T0" fmla="*/ 18 w 19"/>
                <a:gd name="T1" fmla="*/ 0 h 17"/>
                <a:gd name="T2" fmla="*/ 0 w 19"/>
                <a:gd name="T3" fmla="*/ 0 h 17"/>
                <a:gd name="T4" fmla="*/ 9 w 19"/>
                <a:gd name="T5" fmla="*/ 0 h 17"/>
                <a:gd name="T6" fmla="*/ 9 w 19"/>
                <a:gd name="T7" fmla="*/ 12 h 17"/>
                <a:gd name="T8" fmla="*/ 0 w 19"/>
                <a:gd name="T9" fmla="*/ 16 h 17"/>
                <a:gd name="T10" fmla="*/ 18 w 19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7"/>
                <a:gd name="T20" fmla="*/ 19 w 19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7">
                  <a:moveTo>
                    <a:pt x="18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0" y="16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7" name="Freeform 24"/>
            <p:cNvSpPr>
              <a:spLocks/>
            </p:cNvSpPr>
            <p:nvPr/>
          </p:nvSpPr>
          <p:spPr bwMode="auto">
            <a:xfrm>
              <a:off x="2838" y="1372"/>
              <a:ext cx="49" cy="112"/>
            </a:xfrm>
            <a:custGeom>
              <a:avLst/>
              <a:gdLst>
                <a:gd name="T0" fmla="*/ 30 w 49"/>
                <a:gd name="T1" fmla="*/ 18 h 112"/>
                <a:gd name="T2" fmla="*/ 42 w 49"/>
                <a:gd name="T3" fmla="*/ 0 h 112"/>
                <a:gd name="T4" fmla="*/ 45 w 49"/>
                <a:gd name="T5" fmla="*/ 9 h 112"/>
                <a:gd name="T6" fmla="*/ 48 w 49"/>
                <a:gd name="T7" fmla="*/ 21 h 112"/>
                <a:gd name="T8" fmla="*/ 48 w 49"/>
                <a:gd name="T9" fmla="*/ 33 h 112"/>
                <a:gd name="T10" fmla="*/ 48 w 49"/>
                <a:gd name="T11" fmla="*/ 42 h 112"/>
                <a:gd name="T12" fmla="*/ 48 w 49"/>
                <a:gd name="T13" fmla="*/ 51 h 112"/>
                <a:gd name="T14" fmla="*/ 39 w 49"/>
                <a:gd name="T15" fmla="*/ 60 h 112"/>
                <a:gd name="T16" fmla="*/ 36 w 49"/>
                <a:gd name="T17" fmla="*/ 72 h 112"/>
                <a:gd name="T18" fmla="*/ 27 w 49"/>
                <a:gd name="T19" fmla="*/ 78 h 112"/>
                <a:gd name="T20" fmla="*/ 27 w 49"/>
                <a:gd name="T21" fmla="*/ 87 h 112"/>
                <a:gd name="T22" fmla="*/ 27 w 49"/>
                <a:gd name="T23" fmla="*/ 96 h 112"/>
                <a:gd name="T24" fmla="*/ 24 w 49"/>
                <a:gd name="T25" fmla="*/ 108 h 112"/>
                <a:gd name="T26" fmla="*/ 15 w 49"/>
                <a:gd name="T27" fmla="*/ 111 h 112"/>
                <a:gd name="T28" fmla="*/ 15 w 49"/>
                <a:gd name="T29" fmla="*/ 102 h 112"/>
                <a:gd name="T30" fmla="*/ 12 w 49"/>
                <a:gd name="T31" fmla="*/ 93 h 112"/>
                <a:gd name="T32" fmla="*/ 12 w 49"/>
                <a:gd name="T33" fmla="*/ 84 h 112"/>
                <a:gd name="T34" fmla="*/ 9 w 49"/>
                <a:gd name="T35" fmla="*/ 75 h 112"/>
                <a:gd name="T36" fmla="*/ 3 w 49"/>
                <a:gd name="T37" fmla="*/ 66 h 112"/>
                <a:gd name="T38" fmla="*/ 0 w 49"/>
                <a:gd name="T39" fmla="*/ 57 h 112"/>
                <a:gd name="T40" fmla="*/ 0 w 49"/>
                <a:gd name="T41" fmla="*/ 45 h 112"/>
                <a:gd name="T42" fmla="*/ 0 w 49"/>
                <a:gd name="T43" fmla="*/ 36 h 112"/>
                <a:gd name="T44" fmla="*/ 3 w 49"/>
                <a:gd name="T45" fmla="*/ 27 h 112"/>
                <a:gd name="T46" fmla="*/ 9 w 49"/>
                <a:gd name="T47" fmla="*/ 18 h 112"/>
                <a:gd name="T48" fmla="*/ 18 w 49"/>
                <a:gd name="T49" fmla="*/ 9 h 112"/>
                <a:gd name="T50" fmla="*/ 21 w 49"/>
                <a:gd name="T51" fmla="*/ 0 h 112"/>
                <a:gd name="T52" fmla="*/ 30 w 49"/>
                <a:gd name="T53" fmla="*/ 0 h 112"/>
                <a:gd name="T54" fmla="*/ 30 w 49"/>
                <a:gd name="T55" fmla="*/ 18 h 11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"/>
                <a:gd name="T85" fmla="*/ 0 h 112"/>
                <a:gd name="T86" fmla="*/ 49 w 49"/>
                <a:gd name="T87" fmla="*/ 112 h 11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" h="112">
                  <a:moveTo>
                    <a:pt x="30" y="18"/>
                  </a:moveTo>
                  <a:lnTo>
                    <a:pt x="42" y="0"/>
                  </a:lnTo>
                  <a:lnTo>
                    <a:pt x="45" y="9"/>
                  </a:lnTo>
                  <a:lnTo>
                    <a:pt x="48" y="21"/>
                  </a:lnTo>
                  <a:lnTo>
                    <a:pt x="48" y="33"/>
                  </a:lnTo>
                  <a:lnTo>
                    <a:pt x="48" y="42"/>
                  </a:lnTo>
                  <a:lnTo>
                    <a:pt x="48" y="51"/>
                  </a:lnTo>
                  <a:lnTo>
                    <a:pt x="39" y="60"/>
                  </a:lnTo>
                  <a:lnTo>
                    <a:pt x="36" y="72"/>
                  </a:lnTo>
                  <a:lnTo>
                    <a:pt x="27" y="78"/>
                  </a:lnTo>
                  <a:lnTo>
                    <a:pt x="27" y="87"/>
                  </a:lnTo>
                  <a:lnTo>
                    <a:pt x="27" y="96"/>
                  </a:lnTo>
                  <a:lnTo>
                    <a:pt x="24" y="108"/>
                  </a:lnTo>
                  <a:lnTo>
                    <a:pt x="15" y="111"/>
                  </a:lnTo>
                  <a:lnTo>
                    <a:pt x="15" y="102"/>
                  </a:lnTo>
                  <a:lnTo>
                    <a:pt x="12" y="93"/>
                  </a:lnTo>
                  <a:lnTo>
                    <a:pt x="12" y="84"/>
                  </a:lnTo>
                  <a:lnTo>
                    <a:pt x="9" y="75"/>
                  </a:lnTo>
                  <a:lnTo>
                    <a:pt x="3" y="66"/>
                  </a:lnTo>
                  <a:lnTo>
                    <a:pt x="0" y="57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3" y="27"/>
                  </a:lnTo>
                  <a:lnTo>
                    <a:pt x="9" y="18"/>
                  </a:lnTo>
                  <a:lnTo>
                    <a:pt x="18" y="9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8" name="Freeform 25"/>
            <p:cNvSpPr>
              <a:spLocks/>
            </p:cNvSpPr>
            <p:nvPr/>
          </p:nvSpPr>
          <p:spPr bwMode="auto">
            <a:xfrm>
              <a:off x="2474" y="1564"/>
              <a:ext cx="82" cy="67"/>
            </a:xfrm>
            <a:custGeom>
              <a:avLst/>
              <a:gdLst>
                <a:gd name="T0" fmla="*/ 60 w 82"/>
                <a:gd name="T1" fmla="*/ 18 h 67"/>
                <a:gd name="T2" fmla="*/ 78 w 82"/>
                <a:gd name="T3" fmla="*/ 0 h 67"/>
                <a:gd name="T4" fmla="*/ 81 w 82"/>
                <a:gd name="T5" fmla="*/ 12 h 67"/>
                <a:gd name="T6" fmla="*/ 81 w 82"/>
                <a:gd name="T7" fmla="*/ 24 h 67"/>
                <a:gd name="T8" fmla="*/ 75 w 82"/>
                <a:gd name="T9" fmla="*/ 33 h 67"/>
                <a:gd name="T10" fmla="*/ 75 w 82"/>
                <a:gd name="T11" fmla="*/ 42 h 67"/>
                <a:gd name="T12" fmla="*/ 72 w 82"/>
                <a:gd name="T13" fmla="*/ 51 h 67"/>
                <a:gd name="T14" fmla="*/ 66 w 82"/>
                <a:gd name="T15" fmla="*/ 60 h 67"/>
                <a:gd name="T16" fmla="*/ 57 w 82"/>
                <a:gd name="T17" fmla="*/ 63 h 67"/>
                <a:gd name="T18" fmla="*/ 48 w 82"/>
                <a:gd name="T19" fmla="*/ 66 h 67"/>
                <a:gd name="T20" fmla="*/ 39 w 82"/>
                <a:gd name="T21" fmla="*/ 66 h 67"/>
                <a:gd name="T22" fmla="*/ 27 w 82"/>
                <a:gd name="T23" fmla="*/ 66 h 67"/>
                <a:gd name="T24" fmla="*/ 15 w 82"/>
                <a:gd name="T25" fmla="*/ 66 h 67"/>
                <a:gd name="T26" fmla="*/ 3 w 82"/>
                <a:gd name="T27" fmla="*/ 63 h 67"/>
                <a:gd name="T28" fmla="*/ 0 w 82"/>
                <a:gd name="T29" fmla="*/ 54 h 67"/>
                <a:gd name="T30" fmla="*/ 6 w 82"/>
                <a:gd name="T31" fmla="*/ 45 h 67"/>
                <a:gd name="T32" fmla="*/ 6 w 82"/>
                <a:gd name="T33" fmla="*/ 36 h 67"/>
                <a:gd name="T34" fmla="*/ 6 w 82"/>
                <a:gd name="T35" fmla="*/ 27 h 67"/>
                <a:gd name="T36" fmla="*/ 15 w 82"/>
                <a:gd name="T37" fmla="*/ 24 h 67"/>
                <a:gd name="T38" fmla="*/ 24 w 82"/>
                <a:gd name="T39" fmla="*/ 21 h 67"/>
                <a:gd name="T40" fmla="*/ 30 w 82"/>
                <a:gd name="T41" fmla="*/ 12 h 67"/>
                <a:gd name="T42" fmla="*/ 39 w 82"/>
                <a:gd name="T43" fmla="*/ 9 h 67"/>
                <a:gd name="T44" fmla="*/ 48 w 82"/>
                <a:gd name="T45" fmla="*/ 6 h 67"/>
                <a:gd name="T46" fmla="*/ 57 w 82"/>
                <a:gd name="T47" fmla="*/ 6 h 67"/>
                <a:gd name="T48" fmla="*/ 66 w 82"/>
                <a:gd name="T49" fmla="*/ 3 h 67"/>
                <a:gd name="T50" fmla="*/ 75 w 82"/>
                <a:gd name="T51" fmla="*/ 6 h 67"/>
                <a:gd name="T52" fmla="*/ 60 w 82"/>
                <a:gd name="T53" fmla="*/ 18 h 6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2"/>
                <a:gd name="T82" fmla="*/ 0 h 67"/>
                <a:gd name="T83" fmla="*/ 82 w 82"/>
                <a:gd name="T84" fmla="*/ 67 h 6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2" h="67">
                  <a:moveTo>
                    <a:pt x="60" y="18"/>
                  </a:moveTo>
                  <a:lnTo>
                    <a:pt x="78" y="0"/>
                  </a:lnTo>
                  <a:lnTo>
                    <a:pt x="81" y="12"/>
                  </a:lnTo>
                  <a:lnTo>
                    <a:pt x="81" y="24"/>
                  </a:lnTo>
                  <a:lnTo>
                    <a:pt x="75" y="33"/>
                  </a:lnTo>
                  <a:lnTo>
                    <a:pt x="75" y="42"/>
                  </a:lnTo>
                  <a:lnTo>
                    <a:pt x="72" y="51"/>
                  </a:lnTo>
                  <a:lnTo>
                    <a:pt x="66" y="60"/>
                  </a:lnTo>
                  <a:lnTo>
                    <a:pt x="57" y="63"/>
                  </a:lnTo>
                  <a:lnTo>
                    <a:pt x="48" y="66"/>
                  </a:lnTo>
                  <a:lnTo>
                    <a:pt x="39" y="66"/>
                  </a:lnTo>
                  <a:lnTo>
                    <a:pt x="27" y="66"/>
                  </a:lnTo>
                  <a:lnTo>
                    <a:pt x="15" y="66"/>
                  </a:lnTo>
                  <a:lnTo>
                    <a:pt x="3" y="63"/>
                  </a:lnTo>
                  <a:lnTo>
                    <a:pt x="0" y="54"/>
                  </a:lnTo>
                  <a:lnTo>
                    <a:pt x="6" y="45"/>
                  </a:lnTo>
                  <a:lnTo>
                    <a:pt x="6" y="36"/>
                  </a:lnTo>
                  <a:lnTo>
                    <a:pt x="6" y="27"/>
                  </a:lnTo>
                  <a:lnTo>
                    <a:pt x="15" y="24"/>
                  </a:lnTo>
                  <a:lnTo>
                    <a:pt x="24" y="21"/>
                  </a:lnTo>
                  <a:lnTo>
                    <a:pt x="30" y="12"/>
                  </a:lnTo>
                  <a:lnTo>
                    <a:pt x="39" y="9"/>
                  </a:lnTo>
                  <a:lnTo>
                    <a:pt x="48" y="6"/>
                  </a:lnTo>
                  <a:lnTo>
                    <a:pt x="57" y="6"/>
                  </a:lnTo>
                  <a:lnTo>
                    <a:pt x="66" y="3"/>
                  </a:lnTo>
                  <a:lnTo>
                    <a:pt x="75" y="6"/>
                  </a:lnTo>
                  <a:lnTo>
                    <a:pt x="6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59" name="Freeform 26"/>
            <p:cNvSpPr>
              <a:spLocks/>
            </p:cNvSpPr>
            <p:nvPr/>
          </p:nvSpPr>
          <p:spPr bwMode="auto">
            <a:xfrm>
              <a:off x="2289" y="1438"/>
              <a:ext cx="231" cy="556"/>
            </a:xfrm>
            <a:custGeom>
              <a:avLst/>
              <a:gdLst>
                <a:gd name="T0" fmla="*/ 155 w 231"/>
                <a:gd name="T1" fmla="*/ 81 h 556"/>
                <a:gd name="T2" fmla="*/ 137 w 231"/>
                <a:gd name="T3" fmla="*/ 105 h 556"/>
                <a:gd name="T4" fmla="*/ 116 w 231"/>
                <a:gd name="T5" fmla="*/ 132 h 556"/>
                <a:gd name="T6" fmla="*/ 99 w 231"/>
                <a:gd name="T7" fmla="*/ 159 h 556"/>
                <a:gd name="T8" fmla="*/ 108 w 231"/>
                <a:gd name="T9" fmla="*/ 186 h 556"/>
                <a:gd name="T10" fmla="*/ 134 w 231"/>
                <a:gd name="T11" fmla="*/ 207 h 556"/>
                <a:gd name="T12" fmla="*/ 149 w 231"/>
                <a:gd name="T13" fmla="*/ 234 h 556"/>
                <a:gd name="T14" fmla="*/ 173 w 231"/>
                <a:gd name="T15" fmla="*/ 255 h 556"/>
                <a:gd name="T16" fmla="*/ 194 w 231"/>
                <a:gd name="T17" fmla="*/ 276 h 556"/>
                <a:gd name="T18" fmla="*/ 209 w 231"/>
                <a:gd name="T19" fmla="*/ 303 h 556"/>
                <a:gd name="T20" fmla="*/ 221 w 231"/>
                <a:gd name="T21" fmla="*/ 330 h 556"/>
                <a:gd name="T22" fmla="*/ 230 w 231"/>
                <a:gd name="T23" fmla="*/ 363 h 556"/>
                <a:gd name="T24" fmla="*/ 230 w 231"/>
                <a:gd name="T25" fmla="*/ 390 h 556"/>
                <a:gd name="T26" fmla="*/ 224 w 231"/>
                <a:gd name="T27" fmla="*/ 417 h 556"/>
                <a:gd name="T28" fmla="*/ 215 w 231"/>
                <a:gd name="T29" fmla="*/ 444 h 556"/>
                <a:gd name="T30" fmla="*/ 203 w 231"/>
                <a:gd name="T31" fmla="*/ 465 h 556"/>
                <a:gd name="T32" fmla="*/ 185 w 231"/>
                <a:gd name="T33" fmla="*/ 489 h 556"/>
                <a:gd name="T34" fmla="*/ 161 w 231"/>
                <a:gd name="T35" fmla="*/ 507 h 556"/>
                <a:gd name="T36" fmla="*/ 134 w 231"/>
                <a:gd name="T37" fmla="*/ 501 h 556"/>
                <a:gd name="T38" fmla="*/ 137 w 231"/>
                <a:gd name="T39" fmla="*/ 528 h 556"/>
                <a:gd name="T40" fmla="*/ 116 w 231"/>
                <a:gd name="T41" fmla="*/ 546 h 556"/>
                <a:gd name="T42" fmla="*/ 96 w 231"/>
                <a:gd name="T43" fmla="*/ 546 h 556"/>
                <a:gd name="T44" fmla="*/ 96 w 231"/>
                <a:gd name="T45" fmla="*/ 519 h 556"/>
                <a:gd name="T46" fmla="*/ 87 w 231"/>
                <a:gd name="T47" fmla="*/ 492 h 556"/>
                <a:gd name="T48" fmla="*/ 111 w 231"/>
                <a:gd name="T49" fmla="*/ 471 h 556"/>
                <a:gd name="T50" fmla="*/ 128 w 231"/>
                <a:gd name="T51" fmla="*/ 450 h 556"/>
                <a:gd name="T52" fmla="*/ 146 w 231"/>
                <a:gd name="T53" fmla="*/ 438 h 556"/>
                <a:gd name="T54" fmla="*/ 170 w 231"/>
                <a:gd name="T55" fmla="*/ 417 h 556"/>
                <a:gd name="T56" fmla="*/ 185 w 231"/>
                <a:gd name="T57" fmla="*/ 390 h 556"/>
                <a:gd name="T58" fmla="*/ 185 w 231"/>
                <a:gd name="T59" fmla="*/ 360 h 556"/>
                <a:gd name="T60" fmla="*/ 179 w 231"/>
                <a:gd name="T61" fmla="*/ 333 h 556"/>
                <a:gd name="T62" fmla="*/ 176 w 231"/>
                <a:gd name="T63" fmla="*/ 306 h 556"/>
                <a:gd name="T64" fmla="*/ 146 w 231"/>
                <a:gd name="T65" fmla="*/ 282 h 556"/>
                <a:gd name="T66" fmla="*/ 131 w 231"/>
                <a:gd name="T67" fmla="*/ 258 h 556"/>
                <a:gd name="T68" fmla="*/ 108 w 231"/>
                <a:gd name="T69" fmla="*/ 231 h 556"/>
                <a:gd name="T70" fmla="*/ 90 w 231"/>
                <a:gd name="T71" fmla="*/ 213 h 556"/>
                <a:gd name="T72" fmla="*/ 75 w 231"/>
                <a:gd name="T73" fmla="*/ 183 h 556"/>
                <a:gd name="T74" fmla="*/ 72 w 231"/>
                <a:gd name="T75" fmla="*/ 156 h 556"/>
                <a:gd name="T76" fmla="*/ 60 w 231"/>
                <a:gd name="T77" fmla="*/ 129 h 556"/>
                <a:gd name="T78" fmla="*/ 78 w 231"/>
                <a:gd name="T79" fmla="*/ 114 h 556"/>
                <a:gd name="T80" fmla="*/ 60 w 231"/>
                <a:gd name="T81" fmla="*/ 96 h 556"/>
                <a:gd name="T82" fmla="*/ 39 w 231"/>
                <a:gd name="T83" fmla="*/ 75 h 556"/>
                <a:gd name="T84" fmla="*/ 9 w 231"/>
                <a:gd name="T85" fmla="*/ 60 h 556"/>
                <a:gd name="T86" fmla="*/ 6 w 231"/>
                <a:gd name="T87" fmla="*/ 48 h 5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1"/>
                <a:gd name="T133" fmla="*/ 0 h 556"/>
                <a:gd name="T134" fmla="*/ 231 w 231"/>
                <a:gd name="T135" fmla="*/ 556 h 5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1" h="556">
                  <a:moveTo>
                    <a:pt x="149" y="48"/>
                  </a:moveTo>
                  <a:lnTo>
                    <a:pt x="155" y="72"/>
                  </a:lnTo>
                  <a:lnTo>
                    <a:pt x="155" y="81"/>
                  </a:lnTo>
                  <a:lnTo>
                    <a:pt x="146" y="87"/>
                  </a:lnTo>
                  <a:lnTo>
                    <a:pt x="143" y="96"/>
                  </a:lnTo>
                  <a:lnTo>
                    <a:pt x="137" y="105"/>
                  </a:lnTo>
                  <a:lnTo>
                    <a:pt x="128" y="114"/>
                  </a:lnTo>
                  <a:lnTo>
                    <a:pt x="119" y="123"/>
                  </a:lnTo>
                  <a:lnTo>
                    <a:pt x="116" y="132"/>
                  </a:lnTo>
                  <a:lnTo>
                    <a:pt x="111" y="141"/>
                  </a:lnTo>
                  <a:lnTo>
                    <a:pt x="105" y="150"/>
                  </a:lnTo>
                  <a:lnTo>
                    <a:pt x="99" y="159"/>
                  </a:lnTo>
                  <a:lnTo>
                    <a:pt x="99" y="168"/>
                  </a:lnTo>
                  <a:lnTo>
                    <a:pt x="102" y="177"/>
                  </a:lnTo>
                  <a:lnTo>
                    <a:pt x="108" y="186"/>
                  </a:lnTo>
                  <a:lnTo>
                    <a:pt x="116" y="192"/>
                  </a:lnTo>
                  <a:lnTo>
                    <a:pt x="125" y="198"/>
                  </a:lnTo>
                  <a:lnTo>
                    <a:pt x="134" y="207"/>
                  </a:lnTo>
                  <a:lnTo>
                    <a:pt x="137" y="216"/>
                  </a:lnTo>
                  <a:lnTo>
                    <a:pt x="143" y="225"/>
                  </a:lnTo>
                  <a:lnTo>
                    <a:pt x="149" y="234"/>
                  </a:lnTo>
                  <a:lnTo>
                    <a:pt x="158" y="240"/>
                  </a:lnTo>
                  <a:lnTo>
                    <a:pt x="164" y="249"/>
                  </a:lnTo>
                  <a:lnTo>
                    <a:pt x="173" y="255"/>
                  </a:lnTo>
                  <a:lnTo>
                    <a:pt x="182" y="261"/>
                  </a:lnTo>
                  <a:lnTo>
                    <a:pt x="185" y="270"/>
                  </a:lnTo>
                  <a:lnTo>
                    <a:pt x="194" y="276"/>
                  </a:lnTo>
                  <a:lnTo>
                    <a:pt x="197" y="285"/>
                  </a:lnTo>
                  <a:lnTo>
                    <a:pt x="203" y="294"/>
                  </a:lnTo>
                  <a:lnTo>
                    <a:pt x="209" y="303"/>
                  </a:lnTo>
                  <a:lnTo>
                    <a:pt x="212" y="312"/>
                  </a:lnTo>
                  <a:lnTo>
                    <a:pt x="218" y="321"/>
                  </a:lnTo>
                  <a:lnTo>
                    <a:pt x="221" y="330"/>
                  </a:lnTo>
                  <a:lnTo>
                    <a:pt x="224" y="342"/>
                  </a:lnTo>
                  <a:lnTo>
                    <a:pt x="227" y="354"/>
                  </a:lnTo>
                  <a:lnTo>
                    <a:pt x="230" y="363"/>
                  </a:lnTo>
                  <a:lnTo>
                    <a:pt x="230" y="372"/>
                  </a:lnTo>
                  <a:lnTo>
                    <a:pt x="230" y="381"/>
                  </a:lnTo>
                  <a:lnTo>
                    <a:pt x="230" y="390"/>
                  </a:lnTo>
                  <a:lnTo>
                    <a:pt x="230" y="399"/>
                  </a:lnTo>
                  <a:lnTo>
                    <a:pt x="227" y="408"/>
                  </a:lnTo>
                  <a:lnTo>
                    <a:pt x="224" y="417"/>
                  </a:lnTo>
                  <a:lnTo>
                    <a:pt x="218" y="426"/>
                  </a:lnTo>
                  <a:lnTo>
                    <a:pt x="218" y="435"/>
                  </a:lnTo>
                  <a:lnTo>
                    <a:pt x="215" y="444"/>
                  </a:lnTo>
                  <a:lnTo>
                    <a:pt x="215" y="453"/>
                  </a:lnTo>
                  <a:lnTo>
                    <a:pt x="206" y="456"/>
                  </a:lnTo>
                  <a:lnTo>
                    <a:pt x="203" y="465"/>
                  </a:lnTo>
                  <a:lnTo>
                    <a:pt x="194" y="471"/>
                  </a:lnTo>
                  <a:lnTo>
                    <a:pt x="191" y="480"/>
                  </a:lnTo>
                  <a:lnTo>
                    <a:pt x="185" y="489"/>
                  </a:lnTo>
                  <a:lnTo>
                    <a:pt x="179" y="498"/>
                  </a:lnTo>
                  <a:lnTo>
                    <a:pt x="170" y="504"/>
                  </a:lnTo>
                  <a:lnTo>
                    <a:pt x="161" y="507"/>
                  </a:lnTo>
                  <a:lnTo>
                    <a:pt x="152" y="510"/>
                  </a:lnTo>
                  <a:lnTo>
                    <a:pt x="143" y="510"/>
                  </a:lnTo>
                  <a:lnTo>
                    <a:pt x="134" y="501"/>
                  </a:lnTo>
                  <a:lnTo>
                    <a:pt x="131" y="510"/>
                  </a:lnTo>
                  <a:lnTo>
                    <a:pt x="134" y="519"/>
                  </a:lnTo>
                  <a:lnTo>
                    <a:pt x="137" y="528"/>
                  </a:lnTo>
                  <a:lnTo>
                    <a:pt x="134" y="537"/>
                  </a:lnTo>
                  <a:lnTo>
                    <a:pt x="125" y="540"/>
                  </a:lnTo>
                  <a:lnTo>
                    <a:pt x="116" y="546"/>
                  </a:lnTo>
                  <a:lnTo>
                    <a:pt x="108" y="552"/>
                  </a:lnTo>
                  <a:lnTo>
                    <a:pt x="99" y="555"/>
                  </a:lnTo>
                  <a:lnTo>
                    <a:pt x="96" y="546"/>
                  </a:lnTo>
                  <a:lnTo>
                    <a:pt x="96" y="537"/>
                  </a:lnTo>
                  <a:lnTo>
                    <a:pt x="96" y="528"/>
                  </a:lnTo>
                  <a:lnTo>
                    <a:pt x="96" y="519"/>
                  </a:lnTo>
                  <a:lnTo>
                    <a:pt x="96" y="510"/>
                  </a:lnTo>
                  <a:lnTo>
                    <a:pt x="93" y="501"/>
                  </a:lnTo>
                  <a:lnTo>
                    <a:pt x="87" y="492"/>
                  </a:lnTo>
                  <a:lnTo>
                    <a:pt x="90" y="483"/>
                  </a:lnTo>
                  <a:lnTo>
                    <a:pt x="99" y="477"/>
                  </a:lnTo>
                  <a:lnTo>
                    <a:pt x="111" y="471"/>
                  </a:lnTo>
                  <a:lnTo>
                    <a:pt x="114" y="462"/>
                  </a:lnTo>
                  <a:lnTo>
                    <a:pt x="122" y="462"/>
                  </a:lnTo>
                  <a:lnTo>
                    <a:pt x="128" y="450"/>
                  </a:lnTo>
                  <a:lnTo>
                    <a:pt x="137" y="447"/>
                  </a:lnTo>
                  <a:lnTo>
                    <a:pt x="137" y="438"/>
                  </a:lnTo>
                  <a:lnTo>
                    <a:pt x="146" y="438"/>
                  </a:lnTo>
                  <a:lnTo>
                    <a:pt x="155" y="432"/>
                  </a:lnTo>
                  <a:lnTo>
                    <a:pt x="164" y="426"/>
                  </a:lnTo>
                  <a:lnTo>
                    <a:pt x="170" y="417"/>
                  </a:lnTo>
                  <a:lnTo>
                    <a:pt x="176" y="408"/>
                  </a:lnTo>
                  <a:lnTo>
                    <a:pt x="182" y="399"/>
                  </a:lnTo>
                  <a:lnTo>
                    <a:pt x="185" y="390"/>
                  </a:lnTo>
                  <a:lnTo>
                    <a:pt x="185" y="381"/>
                  </a:lnTo>
                  <a:lnTo>
                    <a:pt x="185" y="372"/>
                  </a:lnTo>
                  <a:lnTo>
                    <a:pt x="185" y="360"/>
                  </a:lnTo>
                  <a:lnTo>
                    <a:pt x="185" y="351"/>
                  </a:lnTo>
                  <a:lnTo>
                    <a:pt x="182" y="342"/>
                  </a:lnTo>
                  <a:lnTo>
                    <a:pt x="179" y="333"/>
                  </a:lnTo>
                  <a:lnTo>
                    <a:pt x="179" y="324"/>
                  </a:lnTo>
                  <a:lnTo>
                    <a:pt x="179" y="315"/>
                  </a:lnTo>
                  <a:lnTo>
                    <a:pt x="176" y="306"/>
                  </a:lnTo>
                  <a:lnTo>
                    <a:pt x="170" y="297"/>
                  </a:lnTo>
                  <a:lnTo>
                    <a:pt x="158" y="288"/>
                  </a:lnTo>
                  <a:lnTo>
                    <a:pt x="146" y="282"/>
                  </a:lnTo>
                  <a:lnTo>
                    <a:pt x="143" y="273"/>
                  </a:lnTo>
                  <a:lnTo>
                    <a:pt x="140" y="264"/>
                  </a:lnTo>
                  <a:lnTo>
                    <a:pt x="131" y="258"/>
                  </a:lnTo>
                  <a:lnTo>
                    <a:pt x="125" y="249"/>
                  </a:lnTo>
                  <a:lnTo>
                    <a:pt x="119" y="240"/>
                  </a:lnTo>
                  <a:lnTo>
                    <a:pt x="108" y="231"/>
                  </a:lnTo>
                  <a:lnTo>
                    <a:pt x="105" y="222"/>
                  </a:lnTo>
                  <a:lnTo>
                    <a:pt x="96" y="222"/>
                  </a:lnTo>
                  <a:lnTo>
                    <a:pt x="90" y="213"/>
                  </a:lnTo>
                  <a:lnTo>
                    <a:pt x="84" y="201"/>
                  </a:lnTo>
                  <a:lnTo>
                    <a:pt x="81" y="192"/>
                  </a:lnTo>
                  <a:lnTo>
                    <a:pt x="75" y="183"/>
                  </a:lnTo>
                  <a:lnTo>
                    <a:pt x="75" y="174"/>
                  </a:lnTo>
                  <a:lnTo>
                    <a:pt x="75" y="165"/>
                  </a:lnTo>
                  <a:lnTo>
                    <a:pt x="72" y="156"/>
                  </a:lnTo>
                  <a:lnTo>
                    <a:pt x="63" y="147"/>
                  </a:lnTo>
                  <a:lnTo>
                    <a:pt x="60" y="138"/>
                  </a:lnTo>
                  <a:lnTo>
                    <a:pt x="60" y="129"/>
                  </a:lnTo>
                  <a:lnTo>
                    <a:pt x="60" y="120"/>
                  </a:lnTo>
                  <a:lnTo>
                    <a:pt x="69" y="117"/>
                  </a:lnTo>
                  <a:lnTo>
                    <a:pt x="78" y="114"/>
                  </a:lnTo>
                  <a:lnTo>
                    <a:pt x="78" y="102"/>
                  </a:lnTo>
                  <a:lnTo>
                    <a:pt x="69" y="96"/>
                  </a:lnTo>
                  <a:lnTo>
                    <a:pt x="60" y="96"/>
                  </a:lnTo>
                  <a:lnTo>
                    <a:pt x="51" y="90"/>
                  </a:lnTo>
                  <a:lnTo>
                    <a:pt x="48" y="81"/>
                  </a:lnTo>
                  <a:lnTo>
                    <a:pt x="39" y="75"/>
                  </a:lnTo>
                  <a:lnTo>
                    <a:pt x="27" y="72"/>
                  </a:lnTo>
                  <a:lnTo>
                    <a:pt x="18" y="66"/>
                  </a:lnTo>
                  <a:lnTo>
                    <a:pt x="9" y="60"/>
                  </a:lnTo>
                  <a:lnTo>
                    <a:pt x="3" y="48"/>
                  </a:lnTo>
                  <a:lnTo>
                    <a:pt x="0" y="39"/>
                  </a:lnTo>
                  <a:lnTo>
                    <a:pt x="6" y="48"/>
                  </a:lnTo>
                  <a:lnTo>
                    <a:pt x="54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0" name="Freeform 27"/>
            <p:cNvSpPr>
              <a:spLocks/>
            </p:cNvSpPr>
            <p:nvPr/>
          </p:nvSpPr>
          <p:spPr bwMode="auto">
            <a:xfrm>
              <a:off x="2307" y="1765"/>
              <a:ext cx="156" cy="154"/>
            </a:xfrm>
            <a:custGeom>
              <a:avLst/>
              <a:gdLst>
                <a:gd name="T0" fmla="*/ 131 w 156"/>
                <a:gd name="T1" fmla="*/ 9 h 154"/>
                <a:gd name="T2" fmla="*/ 155 w 156"/>
                <a:gd name="T3" fmla="*/ 15 h 154"/>
                <a:gd name="T4" fmla="*/ 146 w 156"/>
                <a:gd name="T5" fmla="*/ 6 h 154"/>
                <a:gd name="T6" fmla="*/ 134 w 156"/>
                <a:gd name="T7" fmla="*/ 0 h 154"/>
                <a:gd name="T8" fmla="*/ 125 w 156"/>
                <a:gd name="T9" fmla="*/ 0 h 154"/>
                <a:gd name="T10" fmla="*/ 113 w 156"/>
                <a:gd name="T11" fmla="*/ 0 h 154"/>
                <a:gd name="T12" fmla="*/ 101 w 156"/>
                <a:gd name="T13" fmla="*/ 3 h 154"/>
                <a:gd name="T14" fmla="*/ 86 w 156"/>
                <a:gd name="T15" fmla="*/ 3 h 154"/>
                <a:gd name="T16" fmla="*/ 75 w 156"/>
                <a:gd name="T17" fmla="*/ 6 h 154"/>
                <a:gd name="T18" fmla="*/ 63 w 156"/>
                <a:gd name="T19" fmla="*/ 6 h 154"/>
                <a:gd name="T20" fmla="*/ 51 w 156"/>
                <a:gd name="T21" fmla="*/ 6 h 154"/>
                <a:gd name="T22" fmla="*/ 36 w 156"/>
                <a:gd name="T23" fmla="*/ 6 h 154"/>
                <a:gd name="T24" fmla="*/ 27 w 156"/>
                <a:gd name="T25" fmla="*/ 6 h 154"/>
                <a:gd name="T26" fmla="*/ 15 w 156"/>
                <a:gd name="T27" fmla="*/ 12 h 154"/>
                <a:gd name="T28" fmla="*/ 9 w 156"/>
                <a:gd name="T29" fmla="*/ 21 h 154"/>
                <a:gd name="T30" fmla="*/ 3 w 156"/>
                <a:gd name="T31" fmla="*/ 30 h 154"/>
                <a:gd name="T32" fmla="*/ 0 w 156"/>
                <a:gd name="T33" fmla="*/ 39 h 154"/>
                <a:gd name="T34" fmla="*/ 0 w 156"/>
                <a:gd name="T35" fmla="*/ 48 h 154"/>
                <a:gd name="T36" fmla="*/ 0 w 156"/>
                <a:gd name="T37" fmla="*/ 57 h 154"/>
                <a:gd name="T38" fmla="*/ 0 w 156"/>
                <a:gd name="T39" fmla="*/ 66 h 154"/>
                <a:gd name="T40" fmla="*/ 0 w 156"/>
                <a:gd name="T41" fmla="*/ 78 h 154"/>
                <a:gd name="T42" fmla="*/ 0 w 156"/>
                <a:gd name="T43" fmla="*/ 87 h 154"/>
                <a:gd name="T44" fmla="*/ 0 w 156"/>
                <a:gd name="T45" fmla="*/ 99 h 154"/>
                <a:gd name="T46" fmla="*/ 3 w 156"/>
                <a:gd name="T47" fmla="*/ 108 h 154"/>
                <a:gd name="T48" fmla="*/ 6 w 156"/>
                <a:gd name="T49" fmla="*/ 117 h 154"/>
                <a:gd name="T50" fmla="*/ 15 w 156"/>
                <a:gd name="T51" fmla="*/ 126 h 154"/>
                <a:gd name="T52" fmla="*/ 24 w 156"/>
                <a:gd name="T53" fmla="*/ 129 h 154"/>
                <a:gd name="T54" fmla="*/ 33 w 156"/>
                <a:gd name="T55" fmla="*/ 135 h 154"/>
                <a:gd name="T56" fmla="*/ 42 w 156"/>
                <a:gd name="T57" fmla="*/ 141 h 154"/>
                <a:gd name="T58" fmla="*/ 51 w 156"/>
                <a:gd name="T59" fmla="*/ 141 h 154"/>
                <a:gd name="T60" fmla="*/ 60 w 156"/>
                <a:gd name="T61" fmla="*/ 150 h 154"/>
                <a:gd name="T62" fmla="*/ 69 w 156"/>
                <a:gd name="T63" fmla="*/ 153 h 1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6"/>
                <a:gd name="T97" fmla="*/ 0 h 154"/>
                <a:gd name="T98" fmla="*/ 156 w 156"/>
                <a:gd name="T99" fmla="*/ 154 h 1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6" h="154">
                  <a:moveTo>
                    <a:pt x="131" y="9"/>
                  </a:moveTo>
                  <a:lnTo>
                    <a:pt x="155" y="15"/>
                  </a:lnTo>
                  <a:lnTo>
                    <a:pt x="146" y="6"/>
                  </a:lnTo>
                  <a:lnTo>
                    <a:pt x="134" y="0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01" y="3"/>
                  </a:lnTo>
                  <a:lnTo>
                    <a:pt x="86" y="3"/>
                  </a:lnTo>
                  <a:lnTo>
                    <a:pt x="75" y="6"/>
                  </a:lnTo>
                  <a:lnTo>
                    <a:pt x="63" y="6"/>
                  </a:lnTo>
                  <a:lnTo>
                    <a:pt x="51" y="6"/>
                  </a:lnTo>
                  <a:lnTo>
                    <a:pt x="36" y="6"/>
                  </a:lnTo>
                  <a:lnTo>
                    <a:pt x="27" y="6"/>
                  </a:lnTo>
                  <a:lnTo>
                    <a:pt x="15" y="12"/>
                  </a:lnTo>
                  <a:lnTo>
                    <a:pt x="9" y="21"/>
                  </a:lnTo>
                  <a:lnTo>
                    <a:pt x="3" y="30"/>
                  </a:lnTo>
                  <a:lnTo>
                    <a:pt x="0" y="39"/>
                  </a:lnTo>
                  <a:lnTo>
                    <a:pt x="0" y="48"/>
                  </a:lnTo>
                  <a:lnTo>
                    <a:pt x="0" y="57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0" y="87"/>
                  </a:lnTo>
                  <a:lnTo>
                    <a:pt x="0" y="99"/>
                  </a:lnTo>
                  <a:lnTo>
                    <a:pt x="3" y="108"/>
                  </a:lnTo>
                  <a:lnTo>
                    <a:pt x="6" y="117"/>
                  </a:lnTo>
                  <a:lnTo>
                    <a:pt x="15" y="126"/>
                  </a:lnTo>
                  <a:lnTo>
                    <a:pt x="24" y="129"/>
                  </a:lnTo>
                  <a:lnTo>
                    <a:pt x="33" y="135"/>
                  </a:lnTo>
                  <a:lnTo>
                    <a:pt x="42" y="141"/>
                  </a:lnTo>
                  <a:lnTo>
                    <a:pt x="51" y="141"/>
                  </a:lnTo>
                  <a:lnTo>
                    <a:pt x="60" y="150"/>
                  </a:lnTo>
                  <a:lnTo>
                    <a:pt x="69" y="15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1" name="Freeform 28"/>
            <p:cNvSpPr>
              <a:spLocks/>
            </p:cNvSpPr>
            <p:nvPr/>
          </p:nvSpPr>
          <p:spPr bwMode="auto">
            <a:xfrm>
              <a:off x="2137" y="1552"/>
              <a:ext cx="350" cy="301"/>
            </a:xfrm>
            <a:custGeom>
              <a:avLst/>
              <a:gdLst>
                <a:gd name="T0" fmla="*/ 331 w 350"/>
                <a:gd name="T1" fmla="*/ 234 h 301"/>
                <a:gd name="T2" fmla="*/ 310 w 350"/>
                <a:gd name="T3" fmla="*/ 222 h 301"/>
                <a:gd name="T4" fmla="*/ 286 w 350"/>
                <a:gd name="T5" fmla="*/ 222 h 301"/>
                <a:gd name="T6" fmla="*/ 265 w 350"/>
                <a:gd name="T7" fmla="*/ 207 h 301"/>
                <a:gd name="T8" fmla="*/ 265 w 350"/>
                <a:gd name="T9" fmla="*/ 189 h 301"/>
                <a:gd name="T10" fmla="*/ 260 w 350"/>
                <a:gd name="T11" fmla="*/ 165 h 301"/>
                <a:gd name="T12" fmla="*/ 248 w 350"/>
                <a:gd name="T13" fmla="*/ 147 h 301"/>
                <a:gd name="T14" fmla="*/ 236 w 350"/>
                <a:gd name="T15" fmla="*/ 129 h 301"/>
                <a:gd name="T16" fmla="*/ 233 w 350"/>
                <a:gd name="T17" fmla="*/ 111 h 301"/>
                <a:gd name="T18" fmla="*/ 227 w 350"/>
                <a:gd name="T19" fmla="*/ 93 h 301"/>
                <a:gd name="T20" fmla="*/ 206 w 350"/>
                <a:gd name="T21" fmla="*/ 87 h 301"/>
                <a:gd name="T22" fmla="*/ 188 w 350"/>
                <a:gd name="T23" fmla="*/ 78 h 301"/>
                <a:gd name="T24" fmla="*/ 170 w 350"/>
                <a:gd name="T25" fmla="*/ 78 h 301"/>
                <a:gd name="T26" fmla="*/ 149 w 350"/>
                <a:gd name="T27" fmla="*/ 81 h 301"/>
                <a:gd name="T28" fmla="*/ 128 w 350"/>
                <a:gd name="T29" fmla="*/ 87 h 301"/>
                <a:gd name="T30" fmla="*/ 119 w 350"/>
                <a:gd name="T31" fmla="*/ 69 h 301"/>
                <a:gd name="T32" fmla="*/ 122 w 350"/>
                <a:gd name="T33" fmla="*/ 51 h 301"/>
                <a:gd name="T34" fmla="*/ 128 w 350"/>
                <a:gd name="T35" fmla="*/ 33 h 301"/>
                <a:gd name="T36" fmla="*/ 134 w 350"/>
                <a:gd name="T37" fmla="*/ 12 h 301"/>
                <a:gd name="T38" fmla="*/ 116 w 350"/>
                <a:gd name="T39" fmla="*/ 12 h 301"/>
                <a:gd name="T40" fmla="*/ 98 w 350"/>
                <a:gd name="T41" fmla="*/ 9 h 301"/>
                <a:gd name="T42" fmla="*/ 81 w 350"/>
                <a:gd name="T43" fmla="*/ 0 h 301"/>
                <a:gd name="T44" fmla="*/ 60 w 350"/>
                <a:gd name="T45" fmla="*/ 3 h 301"/>
                <a:gd name="T46" fmla="*/ 39 w 350"/>
                <a:gd name="T47" fmla="*/ 15 h 301"/>
                <a:gd name="T48" fmla="*/ 21 w 350"/>
                <a:gd name="T49" fmla="*/ 27 h 301"/>
                <a:gd name="T50" fmla="*/ 9 w 350"/>
                <a:gd name="T51" fmla="*/ 36 h 301"/>
                <a:gd name="T52" fmla="*/ 0 w 350"/>
                <a:gd name="T53" fmla="*/ 51 h 301"/>
                <a:gd name="T54" fmla="*/ 3 w 350"/>
                <a:gd name="T55" fmla="*/ 69 h 301"/>
                <a:gd name="T56" fmla="*/ 6 w 350"/>
                <a:gd name="T57" fmla="*/ 87 h 301"/>
                <a:gd name="T58" fmla="*/ 21 w 350"/>
                <a:gd name="T59" fmla="*/ 105 h 301"/>
                <a:gd name="T60" fmla="*/ 30 w 350"/>
                <a:gd name="T61" fmla="*/ 123 h 301"/>
                <a:gd name="T62" fmla="*/ 36 w 350"/>
                <a:gd name="T63" fmla="*/ 141 h 301"/>
                <a:gd name="T64" fmla="*/ 39 w 350"/>
                <a:gd name="T65" fmla="*/ 165 h 301"/>
                <a:gd name="T66" fmla="*/ 42 w 350"/>
                <a:gd name="T67" fmla="*/ 183 h 301"/>
                <a:gd name="T68" fmla="*/ 51 w 350"/>
                <a:gd name="T69" fmla="*/ 204 h 301"/>
                <a:gd name="T70" fmla="*/ 57 w 350"/>
                <a:gd name="T71" fmla="*/ 222 h 301"/>
                <a:gd name="T72" fmla="*/ 60 w 350"/>
                <a:gd name="T73" fmla="*/ 240 h 301"/>
                <a:gd name="T74" fmla="*/ 63 w 350"/>
                <a:gd name="T75" fmla="*/ 261 h 301"/>
                <a:gd name="T76" fmla="*/ 63 w 350"/>
                <a:gd name="T77" fmla="*/ 282 h 301"/>
                <a:gd name="T78" fmla="*/ 75 w 350"/>
                <a:gd name="T79" fmla="*/ 294 h 301"/>
                <a:gd name="T80" fmla="*/ 87 w 350"/>
                <a:gd name="T81" fmla="*/ 285 h 301"/>
                <a:gd name="T82" fmla="*/ 95 w 350"/>
                <a:gd name="T83" fmla="*/ 267 h 301"/>
                <a:gd name="T84" fmla="*/ 116 w 350"/>
                <a:gd name="T85" fmla="*/ 273 h 301"/>
                <a:gd name="T86" fmla="*/ 134 w 350"/>
                <a:gd name="T87" fmla="*/ 282 h 301"/>
                <a:gd name="T88" fmla="*/ 146 w 350"/>
                <a:gd name="T89" fmla="*/ 294 h 301"/>
                <a:gd name="T90" fmla="*/ 170 w 350"/>
                <a:gd name="T91" fmla="*/ 300 h 301"/>
                <a:gd name="T92" fmla="*/ 176 w 350"/>
                <a:gd name="T93" fmla="*/ 282 h 301"/>
                <a:gd name="T94" fmla="*/ 176 w 350"/>
                <a:gd name="T95" fmla="*/ 261 h 301"/>
                <a:gd name="T96" fmla="*/ 176 w 350"/>
                <a:gd name="T97" fmla="*/ 243 h 301"/>
                <a:gd name="T98" fmla="*/ 185 w 350"/>
                <a:gd name="T99" fmla="*/ 228 h 301"/>
                <a:gd name="T100" fmla="*/ 206 w 350"/>
                <a:gd name="T101" fmla="*/ 225 h 301"/>
                <a:gd name="T102" fmla="*/ 227 w 350"/>
                <a:gd name="T103" fmla="*/ 222 h 301"/>
                <a:gd name="T104" fmla="*/ 254 w 350"/>
                <a:gd name="T105" fmla="*/ 222 h 301"/>
                <a:gd name="T106" fmla="*/ 271 w 350"/>
                <a:gd name="T107" fmla="*/ 213 h 3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0"/>
                <a:gd name="T163" fmla="*/ 0 h 301"/>
                <a:gd name="T164" fmla="*/ 350 w 350"/>
                <a:gd name="T165" fmla="*/ 301 h 30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0" h="301">
                  <a:moveTo>
                    <a:pt x="349" y="222"/>
                  </a:moveTo>
                  <a:lnTo>
                    <a:pt x="331" y="234"/>
                  </a:lnTo>
                  <a:lnTo>
                    <a:pt x="322" y="228"/>
                  </a:lnTo>
                  <a:lnTo>
                    <a:pt x="310" y="222"/>
                  </a:lnTo>
                  <a:lnTo>
                    <a:pt x="298" y="222"/>
                  </a:lnTo>
                  <a:lnTo>
                    <a:pt x="286" y="222"/>
                  </a:lnTo>
                  <a:lnTo>
                    <a:pt x="274" y="213"/>
                  </a:lnTo>
                  <a:lnTo>
                    <a:pt x="265" y="207"/>
                  </a:lnTo>
                  <a:lnTo>
                    <a:pt x="265" y="198"/>
                  </a:lnTo>
                  <a:lnTo>
                    <a:pt x="265" y="189"/>
                  </a:lnTo>
                  <a:lnTo>
                    <a:pt x="262" y="177"/>
                  </a:lnTo>
                  <a:lnTo>
                    <a:pt x="260" y="165"/>
                  </a:lnTo>
                  <a:lnTo>
                    <a:pt x="251" y="156"/>
                  </a:lnTo>
                  <a:lnTo>
                    <a:pt x="248" y="147"/>
                  </a:lnTo>
                  <a:lnTo>
                    <a:pt x="242" y="138"/>
                  </a:lnTo>
                  <a:lnTo>
                    <a:pt x="236" y="129"/>
                  </a:lnTo>
                  <a:lnTo>
                    <a:pt x="236" y="120"/>
                  </a:lnTo>
                  <a:lnTo>
                    <a:pt x="233" y="111"/>
                  </a:lnTo>
                  <a:lnTo>
                    <a:pt x="233" y="102"/>
                  </a:lnTo>
                  <a:lnTo>
                    <a:pt x="227" y="93"/>
                  </a:lnTo>
                  <a:lnTo>
                    <a:pt x="215" y="90"/>
                  </a:lnTo>
                  <a:lnTo>
                    <a:pt x="206" y="87"/>
                  </a:lnTo>
                  <a:lnTo>
                    <a:pt x="197" y="81"/>
                  </a:lnTo>
                  <a:lnTo>
                    <a:pt x="188" y="78"/>
                  </a:lnTo>
                  <a:lnTo>
                    <a:pt x="179" y="78"/>
                  </a:lnTo>
                  <a:lnTo>
                    <a:pt x="170" y="78"/>
                  </a:lnTo>
                  <a:lnTo>
                    <a:pt x="158" y="78"/>
                  </a:lnTo>
                  <a:lnTo>
                    <a:pt x="149" y="81"/>
                  </a:lnTo>
                  <a:lnTo>
                    <a:pt x="140" y="84"/>
                  </a:lnTo>
                  <a:lnTo>
                    <a:pt x="128" y="87"/>
                  </a:lnTo>
                  <a:lnTo>
                    <a:pt x="125" y="78"/>
                  </a:lnTo>
                  <a:lnTo>
                    <a:pt x="119" y="69"/>
                  </a:lnTo>
                  <a:lnTo>
                    <a:pt x="119" y="60"/>
                  </a:lnTo>
                  <a:lnTo>
                    <a:pt x="122" y="51"/>
                  </a:lnTo>
                  <a:lnTo>
                    <a:pt x="122" y="42"/>
                  </a:lnTo>
                  <a:lnTo>
                    <a:pt x="128" y="33"/>
                  </a:lnTo>
                  <a:lnTo>
                    <a:pt x="131" y="24"/>
                  </a:lnTo>
                  <a:lnTo>
                    <a:pt x="134" y="12"/>
                  </a:lnTo>
                  <a:lnTo>
                    <a:pt x="125" y="9"/>
                  </a:lnTo>
                  <a:lnTo>
                    <a:pt x="116" y="12"/>
                  </a:lnTo>
                  <a:lnTo>
                    <a:pt x="107" y="12"/>
                  </a:lnTo>
                  <a:lnTo>
                    <a:pt x="98" y="9"/>
                  </a:lnTo>
                  <a:lnTo>
                    <a:pt x="89" y="3"/>
                  </a:lnTo>
                  <a:lnTo>
                    <a:pt x="81" y="0"/>
                  </a:lnTo>
                  <a:lnTo>
                    <a:pt x="72" y="0"/>
                  </a:lnTo>
                  <a:lnTo>
                    <a:pt x="60" y="3"/>
                  </a:lnTo>
                  <a:lnTo>
                    <a:pt x="48" y="9"/>
                  </a:lnTo>
                  <a:lnTo>
                    <a:pt x="39" y="15"/>
                  </a:lnTo>
                  <a:lnTo>
                    <a:pt x="30" y="21"/>
                  </a:lnTo>
                  <a:lnTo>
                    <a:pt x="21" y="27"/>
                  </a:lnTo>
                  <a:lnTo>
                    <a:pt x="12" y="27"/>
                  </a:lnTo>
                  <a:lnTo>
                    <a:pt x="9" y="36"/>
                  </a:lnTo>
                  <a:lnTo>
                    <a:pt x="0" y="42"/>
                  </a:lnTo>
                  <a:lnTo>
                    <a:pt x="0" y="51"/>
                  </a:lnTo>
                  <a:lnTo>
                    <a:pt x="3" y="60"/>
                  </a:lnTo>
                  <a:lnTo>
                    <a:pt x="3" y="69"/>
                  </a:lnTo>
                  <a:lnTo>
                    <a:pt x="6" y="78"/>
                  </a:lnTo>
                  <a:lnTo>
                    <a:pt x="6" y="87"/>
                  </a:lnTo>
                  <a:lnTo>
                    <a:pt x="15" y="96"/>
                  </a:lnTo>
                  <a:lnTo>
                    <a:pt x="21" y="105"/>
                  </a:lnTo>
                  <a:lnTo>
                    <a:pt x="27" y="114"/>
                  </a:lnTo>
                  <a:lnTo>
                    <a:pt x="30" y="123"/>
                  </a:lnTo>
                  <a:lnTo>
                    <a:pt x="33" y="132"/>
                  </a:lnTo>
                  <a:lnTo>
                    <a:pt x="36" y="141"/>
                  </a:lnTo>
                  <a:lnTo>
                    <a:pt x="36" y="153"/>
                  </a:lnTo>
                  <a:lnTo>
                    <a:pt x="39" y="165"/>
                  </a:lnTo>
                  <a:lnTo>
                    <a:pt x="42" y="174"/>
                  </a:lnTo>
                  <a:lnTo>
                    <a:pt x="42" y="183"/>
                  </a:lnTo>
                  <a:lnTo>
                    <a:pt x="48" y="195"/>
                  </a:lnTo>
                  <a:lnTo>
                    <a:pt x="51" y="204"/>
                  </a:lnTo>
                  <a:lnTo>
                    <a:pt x="54" y="213"/>
                  </a:lnTo>
                  <a:lnTo>
                    <a:pt x="57" y="222"/>
                  </a:lnTo>
                  <a:lnTo>
                    <a:pt x="60" y="231"/>
                  </a:lnTo>
                  <a:lnTo>
                    <a:pt x="60" y="240"/>
                  </a:lnTo>
                  <a:lnTo>
                    <a:pt x="63" y="252"/>
                  </a:lnTo>
                  <a:lnTo>
                    <a:pt x="63" y="261"/>
                  </a:lnTo>
                  <a:lnTo>
                    <a:pt x="63" y="273"/>
                  </a:lnTo>
                  <a:lnTo>
                    <a:pt x="63" y="282"/>
                  </a:lnTo>
                  <a:lnTo>
                    <a:pt x="66" y="291"/>
                  </a:lnTo>
                  <a:lnTo>
                    <a:pt x="75" y="294"/>
                  </a:lnTo>
                  <a:lnTo>
                    <a:pt x="84" y="294"/>
                  </a:lnTo>
                  <a:lnTo>
                    <a:pt x="87" y="285"/>
                  </a:lnTo>
                  <a:lnTo>
                    <a:pt x="89" y="276"/>
                  </a:lnTo>
                  <a:lnTo>
                    <a:pt x="95" y="267"/>
                  </a:lnTo>
                  <a:lnTo>
                    <a:pt x="104" y="267"/>
                  </a:lnTo>
                  <a:lnTo>
                    <a:pt x="116" y="273"/>
                  </a:lnTo>
                  <a:lnTo>
                    <a:pt x="125" y="276"/>
                  </a:lnTo>
                  <a:lnTo>
                    <a:pt x="134" y="282"/>
                  </a:lnTo>
                  <a:lnTo>
                    <a:pt x="137" y="291"/>
                  </a:lnTo>
                  <a:lnTo>
                    <a:pt x="146" y="294"/>
                  </a:lnTo>
                  <a:lnTo>
                    <a:pt x="158" y="297"/>
                  </a:lnTo>
                  <a:lnTo>
                    <a:pt x="170" y="300"/>
                  </a:lnTo>
                  <a:lnTo>
                    <a:pt x="176" y="291"/>
                  </a:lnTo>
                  <a:lnTo>
                    <a:pt x="176" y="282"/>
                  </a:lnTo>
                  <a:lnTo>
                    <a:pt x="176" y="273"/>
                  </a:lnTo>
                  <a:lnTo>
                    <a:pt x="176" y="261"/>
                  </a:lnTo>
                  <a:lnTo>
                    <a:pt x="176" y="252"/>
                  </a:lnTo>
                  <a:lnTo>
                    <a:pt x="176" y="243"/>
                  </a:lnTo>
                  <a:lnTo>
                    <a:pt x="176" y="234"/>
                  </a:lnTo>
                  <a:lnTo>
                    <a:pt x="185" y="228"/>
                  </a:lnTo>
                  <a:lnTo>
                    <a:pt x="194" y="225"/>
                  </a:lnTo>
                  <a:lnTo>
                    <a:pt x="206" y="225"/>
                  </a:lnTo>
                  <a:lnTo>
                    <a:pt x="215" y="222"/>
                  </a:lnTo>
                  <a:lnTo>
                    <a:pt x="227" y="222"/>
                  </a:lnTo>
                  <a:lnTo>
                    <a:pt x="239" y="222"/>
                  </a:lnTo>
                  <a:lnTo>
                    <a:pt x="254" y="222"/>
                  </a:lnTo>
                  <a:lnTo>
                    <a:pt x="262" y="216"/>
                  </a:lnTo>
                  <a:lnTo>
                    <a:pt x="271" y="21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2" name="Freeform 29"/>
            <p:cNvSpPr>
              <a:spLocks/>
            </p:cNvSpPr>
            <p:nvPr/>
          </p:nvSpPr>
          <p:spPr bwMode="auto">
            <a:xfrm>
              <a:off x="2164" y="1468"/>
              <a:ext cx="90" cy="52"/>
            </a:xfrm>
            <a:custGeom>
              <a:avLst/>
              <a:gdLst>
                <a:gd name="T0" fmla="*/ 36 w 90"/>
                <a:gd name="T1" fmla="*/ 18 h 52"/>
                <a:gd name="T2" fmla="*/ 21 w 90"/>
                <a:gd name="T3" fmla="*/ 0 h 52"/>
                <a:gd name="T4" fmla="*/ 30 w 90"/>
                <a:gd name="T5" fmla="*/ 0 h 52"/>
                <a:gd name="T6" fmla="*/ 36 w 90"/>
                <a:gd name="T7" fmla="*/ 9 h 52"/>
                <a:gd name="T8" fmla="*/ 36 w 90"/>
                <a:gd name="T9" fmla="*/ 18 h 52"/>
                <a:gd name="T10" fmla="*/ 27 w 90"/>
                <a:gd name="T11" fmla="*/ 24 h 52"/>
                <a:gd name="T12" fmla="*/ 18 w 90"/>
                <a:gd name="T13" fmla="*/ 24 h 52"/>
                <a:gd name="T14" fmla="*/ 9 w 90"/>
                <a:gd name="T15" fmla="*/ 30 h 52"/>
                <a:gd name="T16" fmla="*/ 0 w 90"/>
                <a:gd name="T17" fmla="*/ 30 h 52"/>
                <a:gd name="T18" fmla="*/ 12 w 90"/>
                <a:gd name="T19" fmla="*/ 30 h 52"/>
                <a:gd name="T20" fmla="*/ 21 w 90"/>
                <a:gd name="T21" fmla="*/ 30 h 52"/>
                <a:gd name="T22" fmla="*/ 30 w 90"/>
                <a:gd name="T23" fmla="*/ 33 h 52"/>
                <a:gd name="T24" fmla="*/ 30 w 90"/>
                <a:gd name="T25" fmla="*/ 42 h 52"/>
                <a:gd name="T26" fmla="*/ 33 w 90"/>
                <a:gd name="T27" fmla="*/ 51 h 52"/>
                <a:gd name="T28" fmla="*/ 42 w 90"/>
                <a:gd name="T29" fmla="*/ 51 h 52"/>
                <a:gd name="T30" fmla="*/ 50 w 90"/>
                <a:gd name="T31" fmla="*/ 51 h 52"/>
                <a:gd name="T32" fmla="*/ 59 w 90"/>
                <a:gd name="T33" fmla="*/ 42 h 52"/>
                <a:gd name="T34" fmla="*/ 68 w 90"/>
                <a:gd name="T35" fmla="*/ 36 h 52"/>
                <a:gd name="T36" fmla="*/ 77 w 90"/>
                <a:gd name="T37" fmla="*/ 33 h 52"/>
                <a:gd name="T38" fmla="*/ 83 w 90"/>
                <a:gd name="T39" fmla="*/ 24 h 52"/>
                <a:gd name="T40" fmla="*/ 89 w 90"/>
                <a:gd name="T41" fmla="*/ 15 h 5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52"/>
                <a:gd name="T65" fmla="*/ 90 w 90"/>
                <a:gd name="T66" fmla="*/ 52 h 5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52">
                  <a:moveTo>
                    <a:pt x="36" y="18"/>
                  </a:moveTo>
                  <a:lnTo>
                    <a:pt x="21" y="0"/>
                  </a:lnTo>
                  <a:lnTo>
                    <a:pt x="30" y="0"/>
                  </a:lnTo>
                  <a:lnTo>
                    <a:pt x="36" y="9"/>
                  </a:lnTo>
                  <a:lnTo>
                    <a:pt x="36" y="18"/>
                  </a:lnTo>
                  <a:lnTo>
                    <a:pt x="27" y="24"/>
                  </a:lnTo>
                  <a:lnTo>
                    <a:pt x="18" y="24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12" y="30"/>
                  </a:lnTo>
                  <a:lnTo>
                    <a:pt x="21" y="30"/>
                  </a:lnTo>
                  <a:lnTo>
                    <a:pt x="30" y="33"/>
                  </a:lnTo>
                  <a:lnTo>
                    <a:pt x="30" y="42"/>
                  </a:lnTo>
                  <a:lnTo>
                    <a:pt x="33" y="51"/>
                  </a:lnTo>
                  <a:lnTo>
                    <a:pt x="42" y="51"/>
                  </a:lnTo>
                  <a:lnTo>
                    <a:pt x="50" y="51"/>
                  </a:lnTo>
                  <a:lnTo>
                    <a:pt x="59" y="42"/>
                  </a:lnTo>
                  <a:lnTo>
                    <a:pt x="68" y="36"/>
                  </a:lnTo>
                  <a:lnTo>
                    <a:pt x="77" y="33"/>
                  </a:lnTo>
                  <a:lnTo>
                    <a:pt x="83" y="24"/>
                  </a:lnTo>
                  <a:lnTo>
                    <a:pt x="89" y="15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3" name="Freeform 30"/>
            <p:cNvSpPr>
              <a:spLocks/>
            </p:cNvSpPr>
            <p:nvPr/>
          </p:nvSpPr>
          <p:spPr bwMode="auto">
            <a:xfrm>
              <a:off x="2901" y="1531"/>
              <a:ext cx="17" cy="19"/>
            </a:xfrm>
            <a:custGeom>
              <a:avLst/>
              <a:gdLst>
                <a:gd name="T0" fmla="*/ 16 w 17"/>
                <a:gd name="T1" fmla="*/ 3 h 19"/>
                <a:gd name="T2" fmla="*/ 6 w 17"/>
                <a:gd name="T3" fmla="*/ 3 h 19"/>
                <a:gd name="T4" fmla="*/ 16 w 17"/>
                <a:gd name="T5" fmla="*/ 3 h 19"/>
                <a:gd name="T6" fmla="*/ 16 w 17"/>
                <a:gd name="T7" fmla="*/ 12 h 19"/>
                <a:gd name="T8" fmla="*/ 3 w 17"/>
                <a:gd name="T9" fmla="*/ 18 h 19"/>
                <a:gd name="T10" fmla="*/ 0 w 17"/>
                <a:gd name="T11" fmla="*/ 9 h 19"/>
                <a:gd name="T12" fmla="*/ 6 w 17"/>
                <a:gd name="T13" fmla="*/ 0 h 19"/>
                <a:gd name="T14" fmla="*/ 16 w 17"/>
                <a:gd name="T15" fmla="*/ 3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19"/>
                <a:gd name="T26" fmla="*/ 17 w 17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19">
                  <a:moveTo>
                    <a:pt x="16" y="3"/>
                  </a:moveTo>
                  <a:lnTo>
                    <a:pt x="6" y="3"/>
                  </a:lnTo>
                  <a:lnTo>
                    <a:pt x="16" y="3"/>
                  </a:lnTo>
                  <a:lnTo>
                    <a:pt x="16" y="12"/>
                  </a:lnTo>
                  <a:lnTo>
                    <a:pt x="3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6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4" name="Freeform 31"/>
            <p:cNvSpPr>
              <a:spLocks/>
            </p:cNvSpPr>
            <p:nvPr/>
          </p:nvSpPr>
          <p:spPr bwMode="auto">
            <a:xfrm>
              <a:off x="2889" y="1576"/>
              <a:ext cx="28" cy="19"/>
            </a:xfrm>
            <a:custGeom>
              <a:avLst/>
              <a:gdLst>
                <a:gd name="T0" fmla="*/ 27 w 28"/>
                <a:gd name="T1" fmla="*/ 6 h 19"/>
                <a:gd name="T2" fmla="*/ 6 w 28"/>
                <a:gd name="T3" fmla="*/ 0 h 19"/>
                <a:gd name="T4" fmla="*/ 15 w 28"/>
                <a:gd name="T5" fmla="*/ 0 h 19"/>
                <a:gd name="T6" fmla="*/ 9 w 28"/>
                <a:gd name="T7" fmla="*/ 9 h 19"/>
                <a:gd name="T8" fmla="*/ 3 w 28"/>
                <a:gd name="T9" fmla="*/ 18 h 19"/>
                <a:gd name="T10" fmla="*/ 0 w 28"/>
                <a:gd name="T11" fmla="*/ 9 h 19"/>
                <a:gd name="T12" fmla="*/ 0 w 28"/>
                <a:gd name="T13" fmla="*/ 0 h 19"/>
                <a:gd name="T14" fmla="*/ 27 w 28"/>
                <a:gd name="T15" fmla="*/ 6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19"/>
                <a:gd name="T26" fmla="*/ 28 w 28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19">
                  <a:moveTo>
                    <a:pt x="27" y="6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9" y="9"/>
                  </a:lnTo>
                  <a:lnTo>
                    <a:pt x="3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27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5" name="Freeform 32"/>
            <p:cNvSpPr>
              <a:spLocks/>
            </p:cNvSpPr>
            <p:nvPr/>
          </p:nvSpPr>
          <p:spPr bwMode="auto">
            <a:xfrm>
              <a:off x="2856" y="1612"/>
              <a:ext cx="84" cy="166"/>
            </a:xfrm>
            <a:custGeom>
              <a:avLst/>
              <a:gdLst>
                <a:gd name="T0" fmla="*/ 12 w 84"/>
                <a:gd name="T1" fmla="*/ 18 h 166"/>
                <a:gd name="T2" fmla="*/ 36 w 84"/>
                <a:gd name="T3" fmla="*/ 0 h 166"/>
                <a:gd name="T4" fmla="*/ 44 w 84"/>
                <a:gd name="T5" fmla="*/ 0 h 166"/>
                <a:gd name="T6" fmla="*/ 53 w 84"/>
                <a:gd name="T7" fmla="*/ 9 h 166"/>
                <a:gd name="T8" fmla="*/ 62 w 84"/>
                <a:gd name="T9" fmla="*/ 15 h 166"/>
                <a:gd name="T10" fmla="*/ 71 w 84"/>
                <a:gd name="T11" fmla="*/ 21 h 166"/>
                <a:gd name="T12" fmla="*/ 74 w 84"/>
                <a:gd name="T13" fmla="*/ 33 h 166"/>
                <a:gd name="T14" fmla="*/ 77 w 84"/>
                <a:gd name="T15" fmla="*/ 45 h 166"/>
                <a:gd name="T16" fmla="*/ 83 w 84"/>
                <a:gd name="T17" fmla="*/ 57 h 166"/>
                <a:gd name="T18" fmla="*/ 83 w 84"/>
                <a:gd name="T19" fmla="*/ 69 h 166"/>
                <a:gd name="T20" fmla="*/ 83 w 84"/>
                <a:gd name="T21" fmla="*/ 78 h 166"/>
                <a:gd name="T22" fmla="*/ 77 w 84"/>
                <a:gd name="T23" fmla="*/ 87 h 166"/>
                <a:gd name="T24" fmla="*/ 74 w 84"/>
                <a:gd name="T25" fmla="*/ 96 h 166"/>
                <a:gd name="T26" fmla="*/ 71 w 84"/>
                <a:gd name="T27" fmla="*/ 105 h 166"/>
                <a:gd name="T28" fmla="*/ 65 w 84"/>
                <a:gd name="T29" fmla="*/ 114 h 166"/>
                <a:gd name="T30" fmla="*/ 56 w 84"/>
                <a:gd name="T31" fmla="*/ 117 h 166"/>
                <a:gd name="T32" fmla="*/ 50 w 84"/>
                <a:gd name="T33" fmla="*/ 126 h 166"/>
                <a:gd name="T34" fmla="*/ 44 w 84"/>
                <a:gd name="T35" fmla="*/ 135 h 166"/>
                <a:gd name="T36" fmla="*/ 39 w 84"/>
                <a:gd name="T37" fmla="*/ 144 h 166"/>
                <a:gd name="T38" fmla="*/ 30 w 84"/>
                <a:gd name="T39" fmla="*/ 153 h 166"/>
                <a:gd name="T40" fmla="*/ 27 w 84"/>
                <a:gd name="T41" fmla="*/ 162 h 166"/>
                <a:gd name="T42" fmla="*/ 18 w 84"/>
                <a:gd name="T43" fmla="*/ 165 h 166"/>
                <a:gd name="T44" fmla="*/ 18 w 84"/>
                <a:gd name="T45" fmla="*/ 153 h 166"/>
                <a:gd name="T46" fmla="*/ 12 w 84"/>
                <a:gd name="T47" fmla="*/ 144 h 166"/>
                <a:gd name="T48" fmla="*/ 6 w 84"/>
                <a:gd name="T49" fmla="*/ 135 h 166"/>
                <a:gd name="T50" fmla="*/ 6 w 84"/>
                <a:gd name="T51" fmla="*/ 126 h 166"/>
                <a:gd name="T52" fmla="*/ 6 w 84"/>
                <a:gd name="T53" fmla="*/ 117 h 166"/>
                <a:gd name="T54" fmla="*/ 3 w 84"/>
                <a:gd name="T55" fmla="*/ 108 h 166"/>
                <a:gd name="T56" fmla="*/ 0 w 84"/>
                <a:gd name="T57" fmla="*/ 99 h 166"/>
                <a:gd name="T58" fmla="*/ 0 w 84"/>
                <a:gd name="T59" fmla="*/ 90 h 166"/>
                <a:gd name="T60" fmla="*/ 0 w 84"/>
                <a:gd name="T61" fmla="*/ 78 h 166"/>
                <a:gd name="T62" fmla="*/ 0 w 84"/>
                <a:gd name="T63" fmla="*/ 69 h 166"/>
                <a:gd name="T64" fmla="*/ 9 w 84"/>
                <a:gd name="T65" fmla="*/ 60 h 166"/>
                <a:gd name="T66" fmla="*/ 15 w 84"/>
                <a:gd name="T67" fmla="*/ 51 h 166"/>
                <a:gd name="T68" fmla="*/ 15 w 84"/>
                <a:gd name="T69" fmla="*/ 42 h 166"/>
                <a:gd name="T70" fmla="*/ 15 w 84"/>
                <a:gd name="T71" fmla="*/ 33 h 166"/>
                <a:gd name="T72" fmla="*/ 15 w 84"/>
                <a:gd name="T73" fmla="*/ 24 h 166"/>
                <a:gd name="T74" fmla="*/ 15 w 84"/>
                <a:gd name="T75" fmla="*/ 15 h 166"/>
                <a:gd name="T76" fmla="*/ 12 w 84"/>
                <a:gd name="T77" fmla="*/ 18 h 1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4"/>
                <a:gd name="T118" fmla="*/ 0 h 166"/>
                <a:gd name="T119" fmla="*/ 84 w 84"/>
                <a:gd name="T120" fmla="*/ 166 h 1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4" h="166">
                  <a:moveTo>
                    <a:pt x="12" y="18"/>
                  </a:moveTo>
                  <a:lnTo>
                    <a:pt x="36" y="0"/>
                  </a:lnTo>
                  <a:lnTo>
                    <a:pt x="44" y="0"/>
                  </a:lnTo>
                  <a:lnTo>
                    <a:pt x="53" y="9"/>
                  </a:lnTo>
                  <a:lnTo>
                    <a:pt x="62" y="15"/>
                  </a:lnTo>
                  <a:lnTo>
                    <a:pt x="71" y="21"/>
                  </a:lnTo>
                  <a:lnTo>
                    <a:pt x="74" y="33"/>
                  </a:lnTo>
                  <a:lnTo>
                    <a:pt x="77" y="45"/>
                  </a:lnTo>
                  <a:lnTo>
                    <a:pt x="83" y="57"/>
                  </a:lnTo>
                  <a:lnTo>
                    <a:pt x="83" y="69"/>
                  </a:lnTo>
                  <a:lnTo>
                    <a:pt x="83" y="78"/>
                  </a:lnTo>
                  <a:lnTo>
                    <a:pt x="77" y="87"/>
                  </a:lnTo>
                  <a:lnTo>
                    <a:pt x="74" y="96"/>
                  </a:lnTo>
                  <a:lnTo>
                    <a:pt x="71" y="105"/>
                  </a:lnTo>
                  <a:lnTo>
                    <a:pt x="65" y="114"/>
                  </a:lnTo>
                  <a:lnTo>
                    <a:pt x="56" y="117"/>
                  </a:lnTo>
                  <a:lnTo>
                    <a:pt x="50" y="126"/>
                  </a:lnTo>
                  <a:lnTo>
                    <a:pt x="44" y="135"/>
                  </a:lnTo>
                  <a:lnTo>
                    <a:pt x="39" y="144"/>
                  </a:lnTo>
                  <a:lnTo>
                    <a:pt x="30" y="153"/>
                  </a:lnTo>
                  <a:lnTo>
                    <a:pt x="27" y="162"/>
                  </a:lnTo>
                  <a:lnTo>
                    <a:pt x="18" y="165"/>
                  </a:lnTo>
                  <a:lnTo>
                    <a:pt x="18" y="153"/>
                  </a:lnTo>
                  <a:lnTo>
                    <a:pt x="12" y="144"/>
                  </a:lnTo>
                  <a:lnTo>
                    <a:pt x="6" y="135"/>
                  </a:lnTo>
                  <a:lnTo>
                    <a:pt x="6" y="126"/>
                  </a:lnTo>
                  <a:lnTo>
                    <a:pt x="6" y="117"/>
                  </a:lnTo>
                  <a:lnTo>
                    <a:pt x="3" y="108"/>
                  </a:lnTo>
                  <a:lnTo>
                    <a:pt x="0" y="99"/>
                  </a:lnTo>
                  <a:lnTo>
                    <a:pt x="0" y="90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9" y="60"/>
                  </a:lnTo>
                  <a:lnTo>
                    <a:pt x="15" y="51"/>
                  </a:lnTo>
                  <a:lnTo>
                    <a:pt x="15" y="42"/>
                  </a:lnTo>
                  <a:lnTo>
                    <a:pt x="15" y="33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12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6" name="Freeform 33"/>
            <p:cNvSpPr>
              <a:spLocks/>
            </p:cNvSpPr>
            <p:nvPr/>
          </p:nvSpPr>
          <p:spPr bwMode="auto">
            <a:xfrm>
              <a:off x="2901" y="1768"/>
              <a:ext cx="33" cy="37"/>
            </a:xfrm>
            <a:custGeom>
              <a:avLst/>
              <a:gdLst>
                <a:gd name="T0" fmla="*/ 15 w 33"/>
                <a:gd name="T1" fmla="*/ 6 h 37"/>
                <a:gd name="T2" fmla="*/ 3 w 33"/>
                <a:gd name="T3" fmla="*/ 6 h 37"/>
                <a:gd name="T4" fmla="*/ 12 w 33"/>
                <a:gd name="T5" fmla="*/ 6 h 37"/>
                <a:gd name="T6" fmla="*/ 20 w 33"/>
                <a:gd name="T7" fmla="*/ 6 h 37"/>
                <a:gd name="T8" fmla="*/ 29 w 33"/>
                <a:gd name="T9" fmla="*/ 6 h 37"/>
                <a:gd name="T10" fmla="*/ 32 w 33"/>
                <a:gd name="T11" fmla="*/ 15 h 37"/>
                <a:gd name="T12" fmla="*/ 26 w 33"/>
                <a:gd name="T13" fmla="*/ 24 h 37"/>
                <a:gd name="T14" fmla="*/ 20 w 33"/>
                <a:gd name="T15" fmla="*/ 33 h 37"/>
                <a:gd name="T16" fmla="*/ 12 w 33"/>
                <a:gd name="T17" fmla="*/ 36 h 37"/>
                <a:gd name="T18" fmla="*/ 3 w 33"/>
                <a:gd name="T19" fmla="*/ 30 h 37"/>
                <a:gd name="T20" fmla="*/ 3 w 33"/>
                <a:gd name="T21" fmla="*/ 18 h 37"/>
                <a:gd name="T22" fmla="*/ 0 w 33"/>
                <a:gd name="T23" fmla="*/ 9 h 37"/>
                <a:gd name="T24" fmla="*/ 0 w 33"/>
                <a:gd name="T25" fmla="*/ 0 h 37"/>
                <a:gd name="T26" fmla="*/ 15 w 33"/>
                <a:gd name="T27" fmla="*/ 6 h 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37"/>
                <a:gd name="T44" fmla="*/ 33 w 33"/>
                <a:gd name="T45" fmla="*/ 37 h 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37">
                  <a:moveTo>
                    <a:pt x="15" y="6"/>
                  </a:moveTo>
                  <a:lnTo>
                    <a:pt x="3" y="6"/>
                  </a:lnTo>
                  <a:lnTo>
                    <a:pt x="12" y="6"/>
                  </a:lnTo>
                  <a:lnTo>
                    <a:pt x="20" y="6"/>
                  </a:lnTo>
                  <a:lnTo>
                    <a:pt x="29" y="6"/>
                  </a:lnTo>
                  <a:lnTo>
                    <a:pt x="32" y="15"/>
                  </a:lnTo>
                  <a:lnTo>
                    <a:pt x="26" y="24"/>
                  </a:lnTo>
                  <a:lnTo>
                    <a:pt x="20" y="33"/>
                  </a:lnTo>
                  <a:lnTo>
                    <a:pt x="12" y="36"/>
                  </a:lnTo>
                  <a:lnTo>
                    <a:pt x="3" y="30"/>
                  </a:lnTo>
                  <a:lnTo>
                    <a:pt x="3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15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7" name="Freeform 34"/>
            <p:cNvSpPr>
              <a:spLocks/>
            </p:cNvSpPr>
            <p:nvPr/>
          </p:nvSpPr>
          <p:spPr bwMode="auto">
            <a:xfrm>
              <a:off x="2868" y="1804"/>
              <a:ext cx="57" cy="64"/>
            </a:xfrm>
            <a:custGeom>
              <a:avLst/>
              <a:gdLst>
                <a:gd name="T0" fmla="*/ 0 w 57"/>
                <a:gd name="T1" fmla="*/ 18 h 64"/>
                <a:gd name="T2" fmla="*/ 21 w 57"/>
                <a:gd name="T3" fmla="*/ 12 h 64"/>
                <a:gd name="T4" fmla="*/ 27 w 57"/>
                <a:gd name="T5" fmla="*/ 0 h 64"/>
                <a:gd name="T6" fmla="*/ 35 w 57"/>
                <a:gd name="T7" fmla="*/ 0 h 64"/>
                <a:gd name="T8" fmla="*/ 44 w 57"/>
                <a:gd name="T9" fmla="*/ 6 h 64"/>
                <a:gd name="T10" fmla="*/ 50 w 57"/>
                <a:gd name="T11" fmla="*/ 15 h 64"/>
                <a:gd name="T12" fmla="*/ 53 w 57"/>
                <a:gd name="T13" fmla="*/ 24 h 64"/>
                <a:gd name="T14" fmla="*/ 56 w 57"/>
                <a:gd name="T15" fmla="*/ 33 h 64"/>
                <a:gd name="T16" fmla="*/ 56 w 57"/>
                <a:gd name="T17" fmla="*/ 42 h 64"/>
                <a:gd name="T18" fmla="*/ 56 w 57"/>
                <a:gd name="T19" fmla="*/ 51 h 64"/>
                <a:gd name="T20" fmla="*/ 56 w 57"/>
                <a:gd name="T21" fmla="*/ 60 h 64"/>
                <a:gd name="T22" fmla="*/ 47 w 57"/>
                <a:gd name="T23" fmla="*/ 63 h 64"/>
                <a:gd name="T24" fmla="*/ 38 w 57"/>
                <a:gd name="T25" fmla="*/ 63 h 64"/>
                <a:gd name="T26" fmla="*/ 32 w 57"/>
                <a:gd name="T27" fmla="*/ 54 h 64"/>
                <a:gd name="T28" fmla="*/ 32 w 57"/>
                <a:gd name="T29" fmla="*/ 45 h 64"/>
                <a:gd name="T30" fmla="*/ 32 w 57"/>
                <a:gd name="T31" fmla="*/ 36 h 64"/>
                <a:gd name="T32" fmla="*/ 27 w 57"/>
                <a:gd name="T33" fmla="*/ 27 h 64"/>
                <a:gd name="T34" fmla="*/ 18 w 57"/>
                <a:gd name="T35" fmla="*/ 18 h 64"/>
                <a:gd name="T36" fmla="*/ 0 w 57"/>
                <a:gd name="T37" fmla="*/ 18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7"/>
                <a:gd name="T58" fmla="*/ 0 h 64"/>
                <a:gd name="T59" fmla="*/ 57 w 57"/>
                <a:gd name="T60" fmla="*/ 64 h 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7" h="64">
                  <a:moveTo>
                    <a:pt x="0" y="18"/>
                  </a:moveTo>
                  <a:lnTo>
                    <a:pt x="21" y="12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4" y="6"/>
                  </a:lnTo>
                  <a:lnTo>
                    <a:pt x="50" y="15"/>
                  </a:lnTo>
                  <a:lnTo>
                    <a:pt x="53" y="24"/>
                  </a:lnTo>
                  <a:lnTo>
                    <a:pt x="56" y="33"/>
                  </a:lnTo>
                  <a:lnTo>
                    <a:pt x="56" y="42"/>
                  </a:lnTo>
                  <a:lnTo>
                    <a:pt x="56" y="51"/>
                  </a:lnTo>
                  <a:lnTo>
                    <a:pt x="56" y="60"/>
                  </a:lnTo>
                  <a:lnTo>
                    <a:pt x="47" y="63"/>
                  </a:lnTo>
                  <a:lnTo>
                    <a:pt x="38" y="63"/>
                  </a:lnTo>
                  <a:lnTo>
                    <a:pt x="32" y="54"/>
                  </a:lnTo>
                  <a:lnTo>
                    <a:pt x="32" y="45"/>
                  </a:lnTo>
                  <a:lnTo>
                    <a:pt x="32" y="36"/>
                  </a:lnTo>
                  <a:lnTo>
                    <a:pt x="27" y="27"/>
                  </a:lnTo>
                  <a:lnTo>
                    <a:pt x="18" y="18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8" name="Freeform 35"/>
            <p:cNvSpPr>
              <a:spLocks/>
            </p:cNvSpPr>
            <p:nvPr/>
          </p:nvSpPr>
          <p:spPr bwMode="auto">
            <a:xfrm>
              <a:off x="2951" y="1774"/>
              <a:ext cx="49" cy="61"/>
            </a:xfrm>
            <a:custGeom>
              <a:avLst/>
              <a:gdLst>
                <a:gd name="T0" fmla="*/ 12 w 49"/>
                <a:gd name="T1" fmla="*/ 0 h 61"/>
                <a:gd name="T2" fmla="*/ 0 w 49"/>
                <a:gd name="T3" fmla="*/ 6 h 61"/>
                <a:gd name="T4" fmla="*/ 9 w 49"/>
                <a:gd name="T5" fmla="*/ 6 h 61"/>
                <a:gd name="T6" fmla="*/ 18 w 49"/>
                <a:gd name="T7" fmla="*/ 6 h 61"/>
                <a:gd name="T8" fmla="*/ 18 w 49"/>
                <a:gd name="T9" fmla="*/ 18 h 61"/>
                <a:gd name="T10" fmla="*/ 27 w 49"/>
                <a:gd name="T11" fmla="*/ 24 h 61"/>
                <a:gd name="T12" fmla="*/ 36 w 49"/>
                <a:gd name="T13" fmla="*/ 27 h 61"/>
                <a:gd name="T14" fmla="*/ 42 w 49"/>
                <a:gd name="T15" fmla="*/ 36 h 61"/>
                <a:gd name="T16" fmla="*/ 48 w 49"/>
                <a:gd name="T17" fmla="*/ 48 h 61"/>
                <a:gd name="T18" fmla="*/ 48 w 49"/>
                <a:gd name="T19" fmla="*/ 57 h 61"/>
                <a:gd name="T20" fmla="*/ 39 w 49"/>
                <a:gd name="T21" fmla="*/ 60 h 61"/>
                <a:gd name="T22" fmla="*/ 30 w 49"/>
                <a:gd name="T23" fmla="*/ 54 h 61"/>
                <a:gd name="T24" fmla="*/ 24 w 49"/>
                <a:gd name="T25" fmla="*/ 45 h 61"/>
                <a:gd name="T26" fmla="*/ 15 w 49"/>
                <a:gd name="T27" fmla="*/ 39 h 61"/>
                <a:gd name="T28" fmla="*/ 12 w 49"/>
                <a:gd name="T29" fmla="*/ 30 h 61"/>
                <a:gd name="T30" fmla="*/ 3 w 49"/>
                <a:gd name="T31" fmla="*/ 24 h 61"/>
                <a:gd name="T32" fmla="*/ 0 w 49"/>
                <a:gd name="T33" fmla="*/ 15 h 61"/>
                <a:gd name="T34" fmla="*/ 0 w 49"/>
                <a:gd name="T35" fmla="*/ 6 h 61"/>
                <a:gd name="T36" fmla="*/ 12 w 4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61"/>
                <a:gd name="T59" fmla="*/ 49 w 4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61">
                  <a:moveTo>
                    <a:pt x="12" y="0"/>
                  </a:moveTo>
                  <a:lnTo>
                    <a:pt x="0" y="6"/>
                  </a:lnTo>
                  <a:lnTo>
                    <a:pt x="9" y="6"/>
                  </a:lnTo>
                  <a:lnTo>
                    <a:pt x="18" y="6"/>
                  </a:lnTo>
                  <a:lnTo>
                    <a:pt x="18" y="18"/>
                  </a:lnTo>
                  <a:lnTo>
                    <a:pt x="27" y="24"/>
                  </a:lnTo>
                  <a:lnTo>
                    <a:pt x="36" y="27"/>
                  </a:lnTo>
                  <a:lnTo>
                    <a:pt x="42" y="36"/>
                  </a:lnTo>
                  <a:lnTo>
                    <a:pt x="48" y="48"/>
                  </a:lnTo>
                  <a:lnTo>
                    <a:pt x="48" y="57"/>
                  </a:lnTo>
                  <a:lnTo>
                    <a:pt x="39" y="60"/>
                  </a:lnTo>
                  <a:lnTo>
                    <a:pt x="30" y="54"/>
                  </a:lnTo>
                  <a:lnTo>
                    <a:pt x="24" y="45"/>
                  </a:lnTo>
                  <a:lnTo>
                    <a:pt x="15" y="39"/>
                  </a:lnTo>
                  <a:lnTo>
                    <a:pt x="12" y="30"/>
                  </a:lnTo>
                  <a:lnTo>
                    <a:pt x="3" y="24"/>
                  </a:lnTo>
                  <a:lnTo>
                    <a:pt x="0" y="15"/>
                  </a:lnTo>
                  <a:lnTo>
                    <a:pt x="0" y="6"/>
                  </a:lnTo>
                  <a:lnTo>
                    <a:pt x="12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69" name="Freeform 36"/>
            <p:cNvSpPr>
              <a:spLocks/>
            </p:cNvSpPr>
            <p:nvPr/>
          </p:nvSpPr>
          <p:spPr bwMode="auto">
            <a:xfrm>
              <a:off x="2984" y="1822"/>
              <a:ext cx="67" cy="103"/>
            </a:xfrm>
            <a:custGeom>
              <a:avLst/>
              <a:gdLst>
                <a:gd name="T0" fmla="*/ 27 w 67"/>
                <a:gd name="T1" fmla="*/ 0 h 103"/>
                <a:gd name="T2" fmla="*/ 6 w 67"/>
                <a:gd name="T3" fmla="*/ 15 h 103"/>
                <a:gd name="T4" fmla="*/ 18 w 67"/>
                <a:gd name="T5" fmla="*/ 15 h 103"/>
                <a:gd name="T6" fmla="*/ 21 w 67"/>
                <a:gd name="T7" fmla="*/ 24 h 103"/>
                <a:gd name="T8" fmla="*/ 30 w 67"/>
                <a:gd name="T9" fmla="*/ 27 h 103"/>
                <a:gd name="T10" fmla="*/ 39 w 67"/>
                <a:gd name="T11" fmla="*/ 27 h 103"/>
                <a:gd name="T12" fmla="*/ 48 w 67"/>
                <a:gd name="T13" fmla="*/ 27 h 103"/>
                <a:gd name="T14" fmla="*/ 57 w 67"/>
                <a:gd name="T15" fmla="*/ 27 h 103"/>
                <a:gd name="T16" fmla="*/ 57 w 67"/>
                <a:gd name="T17" fmla="*/ 36 h 103"/>
                <a:gd name="T18" fmla="*/ 57 w 67"/>
                <a:gd name="T19" fmla="*/ 45 h 103"/>
                <a:gd name="T20" fmla="*/ 60 w 67"/>
                <a:gd name="T21" fmla="*/ 54 h 103"/>
                <a:gd name="T22" fmla="*/ 60 w 67"/>
                <a:gd name="T23" fmla="*/ 63 h 103"/>
                <a:gd name="T24" fmla="*/ 66 w 67"/>
                <a:gd name="T25" fmla="*/ 72 h 103"/>
                <a:gd name="T26" fmla="*/ 60 w 67"/>
                <a:gd name="T27" fmla="*/ 81 h 103"/>
                <a:gd name="T28" fmla="*/ 60 w 67"/>
                <a:gd name="T29" fmla="*/ 93 h 103"/>
                <a:gd name="T30" fmla="*/ 60 w 67"/>
                <a:gd name="T31" fmla="*/ 102 h 103"/>
                <a:gd name="T32" fmla="*/ 51 w 67"/>
                <a:gd name="T33" fmla="*/ 102 h 103"/>
                <a:gd name="T34" fmla="*/ 48 w 67"/>
                <a:gd name="T35" fmla="*/ 93 h 103"/>
                <a:gd name="T36" fmla="*/ 48 w 67"/>
                <a:gd name="T37" fmla="*/ 81 h 103"/>
                <a:gd name="T38" fmla="*/ 48 w 67"/>
                <a:gd name="T39" fmla="*/ 69 h 103"/>
                <a:gd name="T40" fmla="*/ 48 w 67"/>
                <a:gd name="T41" fmla="*/ 60 h 103"/>
                <a:gd name="T42" fmla="*/ 48 w 67"/>
                <a:gd name="T43" fmla="*/ 51 h 103"/>
                <a:gd name="T44" fmla="*/ 39 w 67"/>
                <a:gd name="T45" fmla="*/ 45 h 103"/>
                <a:gd name="T46" fmla="*/ 30 w 67"/>
                <a:gd name="T47" fmla="*/ 45 h 103"/>
                <a:gd name="T48" fmla="*/ 15 w 67"/>
                <a:gd name="T49" fmla="*/ 45 h 103"/>
                <a:gd name="T50" fmla="*/ 3 w 67"/>
                <a:gd name="T51" fmla="*/ 45 h 103"/>
                <a:gd name="T52" fmla="*/ 0 w 67"/>
                <a:gd name="T53" fmla="*/ 33 h 103"/>
                <a:gd name="T54" fmla="*/ 0 w 67"/>
                <a:gd name="T55" fmla="*/ 24 h 103"/>
                <a:gd name="T56" fmla="*/ 9 w 67"/>
                <a:gd name="T57" fmla="*/ 24 h 103"/>
                <a:gd name="T58" fmla="*/ 18 w 67"/>
                <a:gd name="T59" fmla="*/ 24 h 103"/>
                <a:gd name="T60" fmla="*/ 27 w 67"/>
                <a:gd name="T61" fmla="*/ 0 h 10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7"/>
                <a:gd name="T94" fmla="*/ 0 h 103"/>
                <a:gd name="T95" fmla="*/ 67 w 67"/>
                <a:gd name="T96" fmla="*/ 103 h 10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7" h="103">
                  <a:moveTo>
                    <a:pt x="27" y="0"/>
                  </a:moveTo>
                  <a:lnTo>
                    <a:pt x="6" y="15"/>
                  </a:lnTo>
                  <a:lnTo>
                    <a:pt x="18" y="15"/>
                  </a:lnTo>
                  <a:lnTo>
                    <a:pt x="21" y="24"/>
                  </a:lnTo>
                  <a:lnTo>
                    <a:pt x="30" y="27"/>
                  </a:lnTo>
                  <a:lnTo>
                    <a:pt x="39" y="27"/>
                  </a:lnTo>
                  <a:lnTo>
                    <a:pt x="48" y="27"/>
                  </a:lnTo>
                  <a:lnTo>
                    <a:pt x="57" y="27"/>
                  </a:lnTo>
                  <a:lnTo>
                    <a:pt x="57" y="36"/>
                  </a:lnTo>
                  <a:lnTo>
                    <a:pt x="57" y="45"/>
                  </a:lnTo>
                  <a:lnTo>
                    <a:pt x="60" y="54"/>
                  </a:lnTo>
                  <a:lnTo>
                    <a:pt x="60" y="63"/>
                  </a:lnTo>
                  <a:lnTo>
                    <a:pt x="66" y="72"/>
                  </a:lnTo>
                  <a:lnTo>
                    <a:pt x="60" y="81"/>
                  </a:lnTo>
                  <a:lnTo>
                    <a:pt x="60" y="93"/>
                  </a:lnTo>
                  <a:lnTo>
                    <a:pt x="60" y="102"/>
                  </a:lnTo>
                  <a:lnTo>
                    <a:pt x="51" y="102"/>
                  </a:lnTo>
                  <a:lnTo>
                    <a:pt x="48" y="93"/>
                  </a:lnTo>
                  <a:lnTo>
                    <a:pt x="48" y="81"/>
                  </a:lnTo>
                  <a:lnTo>
                    <a:pt x="48" y="69"/>
                  </a:lnTo>
                  <a:lnTo>
                    <a:pt x="48" y="60"/>
                  </a:lnTo>
                  <a:lnTo>
                    <a:pt x="48" y="51"/>
                  </a:lnTo>
                  <a:lnTo>
                    <a:pt x="39" y="45"/>
                  </a:lnTo>
                  <a:lnTo>
                    <a:pt x="30" y="45"/>
                  </a:lnTo>
                  <a:lnTo>
                    <a:pt x="15" y="45"/>
                  </a:lnTo>
                  <a:lnTo>
                    <a:pt x="3" y="45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9" y="24"/>
                  </a:lnTo>
                  <a:lnTo>
                    <a:pt x="18" y="24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0" name="Freeform 37"/>
            <p:cNvSpPr>
              <a:spLocks/>
            </p:cNvSpPr>
            <p:nvPr/>
          </p:nvSpPr>
          <p:spPr bwMode="auto">
            <a:xfrm>
              <a:off x="2933" y="1870"/>
              <a:ext cx="94" cy="91"/>
            </a:xfrm>
            <a:custGeom>
              <a:avLst/>
              <a:gdLst>
                <a:gd name="T0" fmla="*/ 78 w 94"/>
                <a:gd name="T1" fmla="*/ 0 h 91"/>
                <a:gd name="T2" fmla="*/ 90 w 94"/>
                <a:gd name="T3" fmla="*/ 21 h 91"/>
                <a:gd name="T4" fmla="*/ 93 w 94"/>
                <a:gd name="T5" fmla="*/ 30 h 91"/>
                <a:gd name="T6" fmla="*/ 93 w 94"/>
                <a:gd name="T7" fmla="*/ 39 h 91"/>
                <a:gd name="T8" fmla="*/ 93 w 94"/>
                <a:gd name="T9" fmla="*/ 48 h 91"/>
                <a:gd name="T10" fmla="*/ 93 w 94"/>
                <a:gd name="T11" fmla="*/ 57 h 91"/>
                <a:gd name="T12" fmla="*/ 84 w 94"/>
                <a:gd name="T13" fmla="*/ 66 h 91"/>
                <a:gd name="T14" fmla="*/ 81 w 94"/>
                <a:gd name="T15" fmla="*/ 75 h 91"/>
                <a:gd name="T16" fmla="*/ 81 w 94"/>
                <a:gd name="T17" fmla="*/ 84 h 91"/>
                <a:gd name="T18" fmla="*/ 72 w 94"/>
                <a:gd name="T19" fmla="*/ 87 h 91"/>
                <a:gd name="T20" fmla="*/ 63 w 94"/>
                <a:gd name="T21" fmla="*/ 87 h 91"/>
                <a:gd name="T22" fmla="*/ 57 w 94"/>
                <a:gd name="T23" fmla="*/ 78 h 91"/>
                <a:gd name="T24" fmla="*/ 48 w 94"/>
                <a:gd name="T25" fmla="*/ 75 h 91"/>
                <a:gd name="T26" fmla="*/ 39 w 94"/>
                <a:gd name="T27" fmla="*/ 69 h 91"/>
                <a:gd name="T28" fmla="*/ 36 w 94"/>
                <a:gd name="T29" fmla="*/ 78 h 91"/>
                <a:gd name="T30" fmla="*/ 36 w 94"/>
                <a:gd name="T31" fmla="*/ 87 h 91"/>
                <a:gd name="T32" fmla="*/ 27 w 94"/>
                <a:gd name="T33" fmla="*/ 90 h 91"/>
                <a:gd name="T34" fmla="*/ 21 w 94"/>
                <a:gd name="T35" fmla="*/ 81 h 91"/>
                <a:gd name="T36" fmla="*/ 21 w 94"/>
                <a:gd name="T37" fmla="*/ 72 h 91"/>
                <a:gd name="T38" fmla="*/ 21 w 94"/>
                <a:gd name="T39" fmla="*/ 63 h 91"/>
                <a:gd name="T40" fmla="*/ 30 w 94"/>
                <a:gd name="T41" fmla="*/ 60 h 91"/>
                <a:gd name="T42" fmla="*/ 30 w 94"/>
                <a:gd name="T43" fmla="*/ 51 h 91"/>
                <a:gd name="T44" fmla="*/ 21 w 94"/>
                <a:gd name="T45" fmla="*/ 48 h 91"/>
                <a:gd name="T46" fmla="*/ 12 w 94"/>
                <a:gd name="T47" fmla="*/ 48 h 91"/>
                <a:gd name="T48" fmla="*/ 3 w 94"/>
                <a:gd name="T49" fmla="*/ 42 h 91"/>
                <a:gd name="T50" fmla="*/ 0 w 94"/>
                <a:gd name="T51" fmla="*/ 33 h 91"/>
                <a:gd name="T52" fmla="*/ 12 w 94"/>
                <a:gd name="T53" fmla="*/ 27 h 91"/>
                <a:gd name="T54" fmla="*/ 15 w 94"/>
                <a:gd name="T55" fmla="*/ 18 h 91"/>
                <a:gd name="T56" fmla="*/ 15 w 94"/>
                <a:gd name="T57" fmla="*/ 9 h 91"/>
                <a:gd name="T58" fmla="*/ 9 w 94"/>
                <a:gd name="T59" fmla="*/ 0 h 91"/>
                <a:gd name="T60" fmla="*/ 18 w 94"/>
                <a:gd name="T61" fmla="*/ 0 h 91"/>
                <a:gd name="T62" fmla="*/ 27 w 94"/>
                <a:gd name="T63" fmla="*/ 0 h 91"/>
                <a:gd name="T64" fmla="*/ 27 w 94"/>
                <a:gd name="T65" fmla="*/ 12 h 91"/>
                <a:gd name="T66" fmla="*/ 36 w 94"/>
                <a:gd name="T67" fmla="*/ 18 h 91"/>
                <a:gd name="T68" fmla="*/ 45 w 94"/>
                <a:gd name="T69" fmla="*/ 27 h 91"/>
                <a:gd name="T70" fmla="*/ 48 w 94"/>
                <a:gd name="T71" fmla="*/ 36 h 91"/>
                <a:gd name="T72" fmla="*/ 57 w 94"/>
                <a:gd name="T73" fmla="*/ 36 h 91"/>
                <a:gd name="T74" fmla="*/ 66 w 94"/>
                <a:gd name="T75" fmla="*/ 36 h 91"/>
                <a:gd name="T76" fmla="*/ 75 w 94"/>
                <a:gd name="T77" fmla="*/ 36 h 91"/>
                <a:gd name="T78" fmla="*/ 78 w 94"/>
                <a:gd name="T79" fmla="*/ 24 h 91"/>
                <a:gd name="T80" fmla="*/ 78 w 94"/>
                <a:gd name="T81" fmla="*/ 0 h 9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4"/>
                <a:gd name="T124" fmla="*/ 0 h 91"/>
                <a:gd name="T125" fmla="*/ 94 w 94"/>
                <a:gd name="T126" fmla="*/ 91 h 9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4" h="91">
                  <a:moveTo>
                    <a:pt x="78" y="0"/>
                  </a:moveTo>
                  <a:lnTo>
                    <a:pt x="90" y="21"/>
                  </a:lnTo>
                  <a:lnTo>
                    <a:pt x="93" y="30"/>
                  </a:lnTo>
                  <a:lnTo>
                    <a:pt x="93" y="39"/>
                  </a:lnTo>
                  <a:lnTo>
                    <a:pt x="93" y="48"/>
                  </a:lnTo>
                  <a:lnTo>
                    <a:pt x="93" y="57"/>
                  </a:lnTo>
                  <a:lnTo>
                    <a:pt x="84" y="66"/>
                  </a:lnTo>
                  <a:lnTo>
                    <a:pt x="81" y="75"/>
                  </a:lnTo>
                  <a:lnTo>
                    <a:pt x="81" y="84"/>
                  </a:lnTo>
                  <a:lnTo>
                    <a:pt x="72" y="87"/>
                  </a:lnTo>
                  <a:lnTo>
                    <a:pt x="63" y="87"/>
                  </a:lnTo>
                  <a:lnTo>
                    <a:pt x="57" y="78"/>
                  </a:lnTo>
                  <a:lnTo>
                    <a:pt x="48" y="75"/>
                  </a:lnTo>
                  <a:lnTo>
                    <a:pt x="39" y="69"/>
                  </a:lnTo>
                  <a:lnTo>
                    <a:pt x="36" y="78"/>
                  </a:lnTo>
                  <a:lnTo>
                    <a:pt x="36" y="87"/>
                  </a:lnTo>
                  <a:lnTo>
                    <a:pt x="27" y="90"/>
                  </a:lnTo>
                  <a:lnTo>
                    <a:pt x="21" y="81"/>
                  </a:lnTo>
                  <a:lnTo>
                    <a:pt x="21" y="72"/>
                  </a:lnTo>
                  <a:lnTo>
                    <a:pt x="21" y="63"/>
                  </a:lnTo>
                  <a:lnTo>
                    <a:pt x="30" y="60"/>
                  </a:lnTo>
                  <a:lnTo>
                    <a:pt x="30" y="51"/>
                  </a:lnTo>
                  <a:lnTo>
                    <a:pt x="21" y="48"/>
                  </a:lnTo>
                  <a:lnTo>
                    <a:pt x="12" y="48"/>
                  </a:lnTo>
                  <a:lnTo>
                    <a:pt x="3" y="42"/>
                  </a:lnTo>
                  <a:lnTo>
                    <a:pt x="0" y="33"/>
                  </a:lnTo>
                  <a:lnTo>
                    <a:pt x="12" y="27"/>
                  </a:lnTo>
                  <a:lnTo>
                    <a:pt x="15" y="18"/>
                  </a:lnTo>
                  <a:lnTo>
                    <a:pt x="15" y="9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27" y="12"/>
                  </a:lnTo>
                  <a:lnTo>
                    <a:pt x="36" y="18"/>
                  </a:lnTo>
                  <a:lnTo>
                    <a:pt x="45" y="27"/>
                  </a:lnTo>
                  <a:lnTo>
                    <a:pt x="48" y="36"/>
                  </a:lnTo>
                  <a:lnTo>
                    <a:pt x="57" y="36"/>
                  </a:lnTo>
                  <a:lnTo>
                    <a:pt x="66" y="36"/>
                  </a:lnTo>
                  <a:lnTo>
                    <a:pt x="75" y="36"/>
                  </a:lnTo>
                  <a:lnTo>
                    <a:pt x="78" y="24"/>
                  </a:lnTo>
                  <a:lnTo>
                    <a:pt x="7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1" name="Freeform 38"/>
            <p:cNvSpPr>
              <a:spLocks/>
            </p:cNvSpPr>
            <p:nvPr/>
          </p:nvSpPr>
          <p:spPr bwMode="auto">
            <a:xfrm>
              <a:off x="2784" y="1870"/>
              <a:ext cx="88" cy="133"/>
            </a:xfrm>
            <a:custGeom>
              <a:avLst/>
              <a:gdLst>
                <a:gd name="T0" fmla="*/ 84 w 88"/>
                <a:gd name="T1" fmla="*/ 0 h 133"/>
                <a:gd name="T2" fmla="*/ 78 w 88"/>
                <a:gd name="T3" fmla="*/ 15 h 133"/>
                <a:gd name="T4" fmla="*/ 78 w 88"/>
                <a:gd name="T5" fmla="*/ 24 h 133"/>
                <a:gd name="T6" fmla="*/ 72 w 88"/>
                <a:gd name="T7" fmla="*/ 33 h 133"/>
                <a:gd name="T8" fmla="*/ 72 w 88"/>
                <a:gd name="T9" fmla="*/ 42 h 133"/>
                <a:gd name="T10" fmla="*/ 84 w 88"/>
                <a:gd name="T11" fmla="*/ 45 h 133"/>
                <a:gd name="T12" fmla="*/ 87 w 88"/>
                <a:gd name="T13" fmla="*/ 54 h 133"/>
                <a:gd name="T14" fmla="*/ 78 w 88"/>
                <a:gd name="T15" fmla="*/ 57 h 133"/>
                <a:gd name="T16" fmla="*/ 69 w 88"/>
                <a:gd name="T17" fmla="*/ 63 h 133"/>
                <a:gd name="T18" fmla="*/ 60 w 88"/>
                <a:gd name="T19" fmla="*/ 66 h 133"/>
                <a:gd name="T20" fmla="*/ 48 w 88"/>
                <a:gd name="T21" fmla="*/ 75 h 133"/>
                <a:gd name="T22" fmla="*/ 42 w 88"/>
                <a:gd name="T23" fmla="*/ 84 h 133"/>
                <a:gd name="T24" fmla="*/ 36 w 88"/>
                <a:gd name="T25" fmla="*/ 93 h 133"/>
                <a:gd name="T26" fmla="*/ 33 w 88"/>
                <a:gd name="T27" fmla="*/ 102 h 133"/>
                <a:gd name="T28" fmla="*/ 24 w 88"/>
                <a:gd name="T29" fmla="*/ 108 h 133"/>
                <a:gd name="T30" fmla="*/ 21 w 88"/>
                <a:gd name="T31" fmla="*/ 117 h 133"/>
                <a:gd name="T32" fmla="*/ 12 w 88"/>
                <a:gd name="T33" fmla="*/ 120 h 133"/>
                <a:gd name="T34" fmla="*/ 9 w 88"/>
                <a:gd name="T35" fmla="*/ 129 h 133"/>
                <a:gd name="T36" fmla="*/ 0 w 88"/>
                <a:gd name="T37" fmla="*/ 132 h 133"/>
                <a:gd name="T38" fmla="*/ 0 w 88"/>
                <a:gd name="T39" fmla="*/ 123 h 133"/>
                <a:gd name="T40" fmla="*/ 6 w 88"/>
                <a:gd name="T41" fmla="*/ 114 h 133"/>
                <a:gd name="T42" fmla="*/ 12 w 88"/>
                <a:gd name="T43" fmla="*/ 105 h 133"/>
                <a:gd name="T44" fmla="*/ 15 w 88"/>
                <a:gd name="T45" fmla="*/ 96 h 133"/>
                <a:gd name="T46" fmla="*/ 18 w 88"/>
                <a:gd name="T47" fmla="*/ 87 h 133"/>
                <a:gd name="T48" fmla="*/ 27 w 88"/>
                <a:gd name="T49" fmla="*/ 84 h 133"/>
                <a:gd name="T50" fmla="*/ 36 w 88"/>
                <a:gd name="T51" fmla="*/ 75 h 133"/>
                <a:gd name="T52" fmla="*/ 39 w 88"/>
                <a:gd name="T53" fmla="*/ 66 h 133"/>
                <a:gd name="T54" fmla="*/ 45 w 88"/>
                <a:gd name="T55" fmla="*/ 57 h 133"/>
                <a:gd name="T56" fmla="*/ 54 w 88"/>
                <a:gd name="T57" fmla="*/ 48 h 133"/>
                <a:gd name="T58" fmla="*/ 60 w 88"/>
                <a:gd name="T59" fmla="*/ 39 h 133"/>
                <a:gd name="T60" fmla="*/ 66 w 88"/>
                <a:gd name="T61" fmla="*/ 27 h 133"/>
                <a:gd name="T62" fmla="*/ 72 w 88"/>
                <a:gd name="T63" fmla="*/ 18 h 133"/>
                <a:gd name="T64" fmla="*/ 84 w 88"/>
                <a:gd name="T65" fmla="*/ 0 h 1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"/>
                <a:gd name="T100" fmla="*/ 0 h 133"/>
                <a:gd name="T101" fmla="*/ 88 w 88"/>
                <a:gd name="T102" fmla="*/ 133 h 13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" h="133">
                  <a:moveTo>
                    <a:pt x="84" y="0"/>
                  </a:moveTo>
                  <a:lnTo>
                    <a:pt x="78" y="15"/>
                  </a:lnTo>
                  <a:lnTo>
                    <a:pt x="78" y="24"/>
                  </a:lnTo>
                  <a:lnTo>
                    <a:pt x="72" y="33"/>
                  </a:lnTo>
                  <a:lnTo>
                    <a:pt x="72" y="42"/>
                  </a:lnTo>
                  <a:lnTo>
                    <a:pt x="84" y="45"/>
                  </a:lnTo>
                  <a:lnTo>
                    <a:pt x="87" y="54"/>
                  </a:lnTo>
                  <a:lnTo>
                    <a:pt x="78" y="57"/>
                  </a:lnTo>
                  <a:lnTo>
                    <a:pt x="69" y="63"/>
                  </a:lnTo>
                  <a:lnTo>
                    <a:pt x="60" y="66"/>
                  </a:lnTo>
                  <a:lnTo>
                    <a:pt x="48" y="75"/>
                  </a:lnTo>
                  <a:lnTo>
                    <a:pt x="42" y="84"/>
                  </a:lnTo>
                  <a:lnTo>
                    <a:pt x="36" y="93"/>
                  </a:lnTo>
                  <a:lnTo>
                    <a:pt x="33" y="102"/>
                  </a:lnTo>
                  <a:lnTo>
                    <a:pt x="24" y="108"/>
                  </a:lnTo>
                  <a:lnTo>
                    <a:pt x="21" y="117"/>
                  </a:lnTo>
                  <a:lnTo>
                    <a:pt x="12" y="120"/>
                  </a:lnTo>
                  <a:lnTo>
                    <a:pt x="9" y="129"/>
                  </a:lnTo>
                  <a:lnTo>
                    <a:pt x="0" y="132"/>
                  </a:lnTo>
                  <a:lnTo>
                    <a:pt x="0" y="123"/>
                  </a:lnTo>
                  <a:lnTo>
                    <a:pt x="6" y="114"/>
                  </a:lnTo>
                  <a:lnTo>
                    <a:pt x="12" y="105"/>
                  </a:lnTo>
                  <a:lnTo>
                    <a:pt x="15" y="96"/>
                  </a:lnTo>
                  <a:lnTo>
                    <a:pt x="18" y="87"/>
                  </a:lnTo>
                  <a:lnTo>
                    <a:pt x="27" y="84"/>
                  </a:lnTo>
                  <a:lnTo>
                    <a:pt x="36" y="75"/>
                  </a:lnTo>
                  <a:lnTo>
                    <a:pt x="39" y="66"/>
                  </a:lnTo>
                  <a:lnTo>
                    <a:pt x="45" y="57"/>
                  </a:lnTo>
                  <a:lnTo>
                    <a:pt x="54" y="48"/>
                  </a:lnTo>
                  <a:lnTo>
                    <a:pt x="60" y="39"/>
                  </a:lnTo>
                  <a:lnTo>
                    <a:pt x="66" y="27"/>
                  </a:lnTo>
                  <a:lnTo>
                    <a:pt x="72" y="18"/>
                  </a:lnTo>
                  <a:lnTo>
                    <a:pt x="84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2" name="Freeform 39"/>
            <p:cNvSpPr>
              <a:spLocks/>
            </p:cNvSpPr>
            <p:nvPr/>
          </p:nvSpPr>
          <p:spPr bwMode="auto">
            <a:xfrm>
              <a:off x="2936" y="1969"/>
              <a:ext cx="151" cy="133"/>
            </a:xfrm>
            <a:custGeom>
              <a:avLst/>
              <a:gdLst>
                <a:gd name="T0" fmla="*/ 75 w 151"/>
                <a:gd name="T1" fmla="*/ 45 h 133"/>
                <a:gd name="T2" fmla="*/ 63 w 151"/>
                <a:gd name="T3" fmla="*/ 24 h 133"/>
                <a:gd name="T4" fmla="*/ 72 w 151"/>
                <a:gd name="T5" fmla="*/ 30 h 133"/>
                <a:gd name="T6" fmla="*/ 78 w 151"/>
                <a:gd name="T7" fmla="*/ 39 h 133"/>
                <a:gd name="T8" fmla="*/ 87 w 151"/>
                <a:gd name="T9" fmla="*/ 39 h 133"/>
                <a:gd name="T10" fmla="*/ 93 w 151"/>
                <a:gd name="T11" fmla="*/ 30 h 133"/>
                <a:gd name="T12" fmla="*/ 96 w 151"/>
                <a:gd name="T13" fmla="*/ 21 h 133"/>
                <a:gd name="T14" fmla="*/ 99 w 151"/>
                <a:gd name="T15" fmla="*/ 12 h 133"/>
                <a:gd name="T16" fmla="*/ 111 w 151"/>
                <a:gd name="T17" fmla="*/ 6 h 133"/>
                <a:gd name="T18" fmla="*/ 120 w 151"/>
                <a:gd name="T19" fmla="*/ 0 h 133"/>
                <a:gd name="T20" fmla="*/ 129 w 151"/>
                <a:gd name="T21" fmla="*/ 0 h 133"/>
                <a:gd name="T22" fmla="*/ 138 w 151"/>
                <a:gd name="T23" fmla="*/ 3 h 133"/>
                <a:gd name="T24" fmla="*/ 141 w 151"/>
                <a:gd name="T25" fmla="*/ 12 h 133"/>
                <a:gd name="T26" fmla="*/ 141 w 151"/>
                <a:gd name="T27" fmla="*/ 21 h 133"/>
                <a:gd name="T28" fmla="*/ 141 w 151"/>
                <a:gd name="T29" fmla="*/ 30 h 133"/>
                <a:gd name="T30" fmla="*/ 141 w 151"/>
                <a:gd name="T31" fmla="*/ 42 h 133"/>
                <a:gd name="T32" fmla="*/ 144 w 151"/>
                <a:gd name="T33" fmla="*/ 51 h 133"/>
                <a:gd name="T34" fmla="*/ 150 w 151"/>
                <a:gd name="T35" fmla="*/ 60 h 133"/>
                <a:gd name="T36" fmla="*/ 150 w 151"/>
                <a:gd name="T37" fmla="*/ 69 h 133"/>
                <a:gd name="T38" fmla="*/ 150 w 151"/>
                <a:gd name="T39" fmla="*/ 78 h 133"/>
                <a:gd name="T40" fmla="*/ 150 w 151"/>
                <a:gd name="T41" fmla="*/ 87 h 133"/>
                <a:gd name="T42" fmla="*/ 141 w 151"/>
                <a:gd name="T43" fmla="*/ 90 h 133"/>
                <a:gd name="T44" fmla="*/ 132 w 151"/>
                <a:gd name="T45" fmla="*/ 93 h 133"/>
                <a:gd name="T46" fmla="*/ 123 w 151"/>
                <a:gd name="T47" fmla="*/ 93 h 133"/>
                <a:gd name="T48" fmla="*/ 111 w 151"/>
                <a:gd name="T49" fmla="*/ 93 h 133"/>
                <a:gd name="T50" fmla="*/ 108 w 151"/>
                <a:gd name="T51" fmla="*/ 102 h 133"/>
                <a:gd name="T52" fmla="*/ 108 w 151"/>
                <a:gd name="T53" fmla="*/ 111 h 133"/>
                <a:gd name="T54" fmla="*/ 108 w 151"/>
                <a:gd name="T55" fmla="*/ 120 h 133"/>
                <a:gd name="T56" fmla="*/ 102 w 151"/>
                <a:gd name="T57" fmla="*/ 129 h 133"/>
                <a:gd name="T58" fmla="*/ 93 w 151"/>
                <a:gd name="T59" fmla="*/ 132 h 133"/>
                <a:gd name="T60" fmla="*/ 87 w 151"/>
                <a:gd name="T61" fmla="*/ 123 h 133"/>
                <a:gd name="T62" fmla="*/ 84 w 151"/>
                <a:gd name="T63" fmla="*/ 114 h 133"/>
                <a:gd name="T64" fmla="*/ 84 w 151"/>
                <a:gd name="T65" fmla="*/ 105 h 133"/>
                <a:gd name="T66" fmla="*/ 81 w 151"/>
                <a:gd name="T67" fmla="*/ 96 h 133"/>
                <a:gd name="T68" fmla="*/ 81 w 151"/>
                <a:gd name="T69" fmla="*/ 87 h 133"/>
                <a:gd name="T70" fmla="*/ 81 w 151"/>
                <a:gd name="T71" fmla="*/ 78 h 133"/>
                <a:gd name="T72" fmla="*/ 81 w 151"/>
                <a:gd name="T73" fmla="*/ 69 h 133"/>
                <a:gd name="T74" fmla="*/ 72 w 151"/>
                <a:gd name="T75" fmla="*/ 63 h 133"/>
                <a:gd name="T76" fmla="*/ 63 w 151"/>
                <a:gd name="T77" fmla="*/ 63 h 133"/>
                <a:gd name="T78" fmla="*/ 51 w 151"/>
                <a:gd name="T79" fmla="*/ 63 h 133"/>
                <a:gd name="T80" fmla="*/ 39 w 151"/>
                <a:gd name="T81" fmla="*/ 66 h 133"/>
                <a:gd name="T82" fmla="*/ 27 w 151"/>
                <a:gd name="T83" fmla="*/ 69 h 133"/>
                <a:gd name="T84" fmla="*/ 21 w 151"/>
                <a:gd name="T85" fmla="*/ 78 h 133"/>
                <a:gd name="T86" fmla="*/ 15 w 151"/>
                <a:gd name="T87" fmla="*/ 87 h 133"/>
                <a:gd name="T88" fmla="*/ 3 w 151"/>
                <a:gd name="T89" fmla="*/ 90 h 133"/>
                <a:gd name="T90" fmla="*/ 0 w 151"/>
                <a:gd name="T91" fmla="*/ 78 h 133"/>
                <a:gd name="T92" fmla="*/ 0 w 151"/>
                <a:gd name="T93" fmla="*/ 69 h 133"/>
                <a:gd name="T94" fmla="*/ 9 w 151"/>
                <a:gd name="T95" fmla="*/ 63 h 133"/>
                <a:gd name="T96" fmla="*/ 18 w 151"/>
                <a:gd name="T97" fmla="*/ 60 h 133"/>
                <a:gd name="T98" fmla="*/ 21 w 151"/>
                <a:gd name="T99" fmla="*/ 51 h 133"/>
                <a:gd name="T100" fmla="*/ 30 w 151"/>
                <a:gd name="T101" fmla="*/ 48 h 133"/>
                <a:gd name="T102" fmla="*/ 39 w 151"/>
                <a:gd name="T103" fmla="*/ 42 h 133"/>
                <a:gd name="T104" fmla="*/ 51 w 151"/>
                <a:gd name="T105" fmla="*/ 36 h 133"/>
                <a:gd name="T106" fmla="*/ 57 w 151"/>
                <a:gd name="T107" fmla="*/ 27 h 133"/>
                <a:gd name="T108" fmla="*/ 66 w 151"/>
                <a:gd name="T109" fmla="*/ 24 h 133"/>
                <a:gd name="T110" fmla="*/ 75 w 151"/>
                <a:gd name="T111" fmla="*/ 45 h 13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1"/>
                <a:gd name="T169" fmla="*/ 0 h 133"/>
                <a:gd name="T170" fmla="*/ 151 w 151"/>
                <a:gd name="T171" fmla="*/ 133 h 13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1" h="133">
                  <a:moveTo>
                    <a:pt x="75" y="45"/>
                  </a:moveTo>
                  <a:lnTo>
                    <a:pt x="63" y="24"/>
                  </a:lnTo>
                  <a:lnTo>
                    <a:pt x="72" y="30"/>
                  </a:lnTo>
                  <a:lnTo>
                    <a:pt x="78" y="39"/>
                  </a:lnTo>
                  <a:lnTo>
                    <a:pt x="87" y="39"/>
                  </a:lnTo>
                  <a:lnTo>
                    <a:pt x="93" y="30"/>
                  </a:lnTo>
                  <a:lnTo>
                    <a:pt x="96" y="21"/>
                  </a:lnTo>
                  <a:lnTo>
                    <a:pt x="99" y="12"/>
                  </a:lnTo>
                  <a:lnTo>
                    <a:pt x="111" y="6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8" y="3"/>
                  </a:lnTo>
                  <a:lnTo>
                    <a:pt x="141" y="12"/>
                  </a:lnTo>
                  <a:lnTo>
                    <a:pt x="141" y="21"/>
                  </a:lnTo>
                  <a:lnTo>
                    <a:pt x="141" y="30"/>
                  </a:lnTo>
                  <a:lnTo>
                    <a:pt x="141" y="42"/>
                  </a:lnTo>
                  <a:lnTo>
                    <a:pt x="144" y="51"/>
                  </a:lnTo>
                  <a:lnTo>
                    <a:pt x="150" y="60"/>
                  </a:lnTo>
                  <a:lnTo>
                    <a:pt x="150" y="69"/>
                  </a:lnTo>
                  <a:lnTo>
                    <a:pt x="150" y="78"/>
                  </a:lnTo>
                  <a:lnTo>
                    <a:pt x="150" y="87"/>
                  </a:lnTo>
                  <a:lnTo>
                    <a:pt x="141" y="90"/>
                  </a:lnTo>
                  <a:lnTo>
                    <a:pt x="132" y="93"/>
                  </a:lnTo>
                  <a:lnTo>
                    <a:pt x="123" y="93"/>
                  </a:lnTo>
                  <a:lnTo>
                    <a:pt x="111" y="93"/>
                  </a:lnTo>
                  <a:lnTo>
                    <a:pt x="108" y="102"/>
                  </a:lnTo>
                  <a:lnTo>
                    <a:pt x="108" y="111"/>
                  </a:lnTo>
                  <a:lnTo>
                    <a:pt x="108" y="120"/>
                  </a:lnTo>
                  <a:lnTo>
                    <a:pt x="102" y="129"/>
                  </a:lnTo>
                  <a:lnTo>
                    <a:pt x="93" y="132"/>
                  </a:lnTo>
                  <a:lnTo>
                    <a:pt x="87" y="123"/>
                  </a:lnTo>
                  <a:lnTo>
                    <a:pt x="84" y="114"/>
                  </a:lnTo>
                  <a:lnTo>
                    <a:pt x="84" y="105"/>
                  </a:lnTo>
                  <a:lnTo>
                    <a:pt x="81" y="96"/>
                  </a:lnTo>
                  <a:lnTo>
                    <a:pt x="81" y="87"/>
                  </a:lnTo>
                  <a:lnTo>
                    <a:pt x="81" y="78"/>
                  </a:lnTo>
                  <a:lnTo>
                    <a:pt x="81" y="69"/>
                  </a:lnTo>
                  <a:lnTo>
                    <a:pt x="72" y="63"/>
                  </a:lnTo>
                  <a:lnTo>
                    <a:pt x="63" y="63"/>
                  </a:lnTo>
                  <a:lnTo>
                    <a:pt x="51" y="63"/>
                  </a:lnTo>
                  <a:lnTo>
                    <a:pt x="39" y="66"/>
                  </a:lnTo>
                  <a:lnTo>
                    <a:pt x="27" y="69"/>
                  </a:lnTo>
                  <a:lnTo>
                    <a:pt x="21" y="78"/>
                  </a:lnTo>
                  <a:lnTo>
                    <a:pt x="15" y="87"/>
                  </a:lnTo>
                  <a:lnTo>
                    <a:pt x="3" y="90"/>
                  </a:lnTo>
                  <a:lnTo>
                    <a:pt x="0" y="78"/>
                  </a:lnTo>
                  <a:lnTo>
                    <a:pt x="0" y="69"/>
                  </a:lnTo>
                  <a:lnTo>
                    <a:pt x="9" y="63"/>
                  </a:lnTo>
                  <a:lnTo>
                    <a:pt x="18" y="60"/>
                  </a:lnTo>
                  <a:lnTo>
                    <a:pt x="21" y="51"/>
                  </a:lnTo>
                  <a:lnTo>
                    <a:pt x="30" y="48"/>
                  </a:lnTo>
                  <a:lnTo>
                    <a:pt x="39" y="42"/>
                  </a:lnTo>
                  <a:lnTo>
                    <a:pt x="51" y="36"/>
                  </a:lnTo>
                  <a:lnTo>
                    <a:pt x="57" y="27"/>
                  </a:lnTo>
                  <a:lnTo>
                    <a:pt x="66" y="24"/>
                  </a:lnTo>
                  <a:lnTo>
                    <a:pt x="75" y="45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3" name="Freeform 40"/>
            <p:cNvSpPr>
              <a:spLocks/>
            </p:cNvSpPr>
            <p:nvPr/>
          </p:nvSpPr>
          <p:spPr bwMode="auto">
            <a:xfrm>
              <a:off x="3056" y="2110"/>
              <a:ext cx="17" cy="40"/>
            </a:xfrm>
            <a:custGeom>
              <a:avLst/>
              <a:gdLst>
                <a:gd name="T0" fmla="*/ 5 w 17"/>
                <a:gd name="T1" fmla="*/ 0 h 40"/>
                <a:gd name="T2" fmla="*/ 10 w 17"/>
                <a:gd name="T3" fmla="*/ 27 h 40"/>
                <a:gd name="T4" fmla="*/ 16 w 17"/>
                <a:gd name="T5" fmla="*/ 36 h 40"/>
                <a:gd name="T6" fmla="*/ 0 w 17"/>
                <a:gd name="T7" fmla="*/ 39 h 40"/>
                <a:gd name="T8" fmla="*/ 10 w 17"/>
                <a:gd name="T9" fmla="*/ 30 h 40"/>
                <a:gd name="T10" fmla="*/ 16 w 17"/>
                <a:gd name="T11" fmla="*/ 21 h 40"/>
                <a:gd name="T12" fmla="*/ 5 w 17"/>
                <a:gd name="T13" fmla="*/ 0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40"/>
                <a:gd name="T23" fmla="*/ 17 w 17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40">
                  <a:moveTo>
                    <a:pt x="5" y="0"/>
                  </a:moveTo>
                  <a:lnTo>
                    <a:pt x="10" y="27"/>
                  </a:lnTo>
                  <a:lnTo>
                    <a:pt x="16" y="36"/>
                  </a:lnTo>
                  <a:lnTo>
                    <a:pt x="0" y="39"/>
                  </a:lnTo>
                  <a:lnTo>
                    <a:pt x="10" y="30"/>
                  </a:lnTo>
                  <a:lnTo>
                    <a:pt x="16" y="21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4" name="Freeform 41"/>
            <p:cNvSpPr>
              <a:spLocks/>
            </p:cNvSpPr>
            <p:nvPr/>
          </p:nvSpPr>
          <p:spPr bwMode="auto">
            <a:xfrm>
              <a:off x="3059" y="2183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5 w 17"/>
                <a:gd name="T3" fmla="*/ 0 h 25"/>
                <a:gd name="T4" fmla="*/ 16 w 17"/>
                <a:gd name="T5" fmla="*/ 9 h 25"/>
                <a:gd name="T6" fmla="*/ 16 w 17"/>
                <a:gd name="T7" fmla="*/ 21 h 25"/>
                <a:gd name="T8" fmla="*/ 0 w 17"/>
                <a:gd name="T9" fmla="*/ 24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5"/>
                <a:gd name="T17" fmla="*/ 17 w 1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5">
                  <a:moveTo>
                    <a:pt x="0" y="24"/>
                  </a:moveTo>
                  <a:lnTo>
                    <a:pt x="5" y="0"/>
                  </a:lnTo>
                  <a:lnTo>
                    <a:pt x="16" y="9"/>
                  </a:lnTo>
                  <a:lnTo>
                    <a:pt x="16" y="21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5" name="Freeform 42"/>
            <p:cNvSpPr>
              <a:spLocks/>
            </p:cNvSpPr>
            <p:nvPr/>
          </p:nvSpPr>
          <p:spPr bwMode="auto">
            <a:xfrm>
              <a:off x="3094" y="2137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8 w 17"/>
                <a:gd name="T3" fmla="*/ 6 h 22"/>
                <a:gd name="T4" fmla="*/ 12 w 17"/>
                <a:gd name="T5" fmla="*/ 15 h 22"/>
                <a:gd name="T6" fmla="*/ 0 w 17"/>
                <a:gd name="T7" fmla="*/ 18 h 22"/>
                <a:gd name="T8" fmla="*/ 0 w 17"/>
                <a:gd name="T9" fmla="*/ 9 h 22"/>
                <a:gd name="T10" fmla="*/ 8 w 17"/>
                <a:gd name="T11" fmla="*/ 0 h 22"/>
                <a:gd name="T12" fmla="*/ 16 w 17"/>
                <a:gd name="T13" fmla="*/ 21 h 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2"/>
                <a:gd name="T23" fmla="*/ 17 w 17"/>
                <a:gd name="T24" fmla="*/ 22 h 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2">
                  <a:moveTo>
                    <a:pt x="16" y="21"/>
                  </a:moveTo>
                  <a:lnTo>
                    <a:pt x="8" y="6"/>
                  </a:lnTo>
                  <a:lnTo>
                    <a:pt x="12" y="15"/>
                  </a:lnTo>
                  <a:lnTo>
                    <a:pt x="0" y="18"/>
                  </a:lnTo>
                  <a:lnTo>
                    <a:pt x="0" y="9"/>
                  </a:lnTo>
                  <a:lnTo>
                    <a:pt x="8" y="0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6" name="Freeform 43"/>
            <p:cNvSpPr>
              <a:spLocks/>
            </p:cNvSpPr>
            <p:nvPr/>
          </p:nvSpPr>
          <p:spPr bwMode="auto">
            <a:xfrm>
              <a:off x="3092" y="2158"/>
              <a:ext cx="16" cy="29"/>
            </a:xfrm>
            <a:custGeom>
              <a:avLst/>
              <a:gdLst>
                <a:gd name="T0" fmla="*/ 15 w 16"/>
                <a:gd name="T1" fmla="*/ 0 h 29"/>
                <a:gd name="T2" fmla="*/ 8 w 16"/>
                <a:gd name="T3" fmla="*/ 9 h 29"/>
                <a:gd name="T4" fmla="*/ 11 w 16"/>
                <a:gd name="T5" fmla="*/ 19 h 29"/>
                <a:gd name="T6" fmla="*/ 11 w 16"/>
                <a:gd name="T7" fmla="*/ 28 h 29"/>
                <a:gd name="T8" fmla="*/ 3 w 16"/>
                <a:gd name="T9" fmla="*/ 28 h 29"/>
                <a:gd name="T10" fmla="*/ 0 w 16"/>
                <a:gd name="T11" fmla="*/ 19 h 29"/>
                <a:gd name="T12" fmla="*/ 6 w 16"/>
                <a:gd name="T13" fmla="*/ 9 h 29"/>
                <a:gd name="T14" fmla="*/ 15 w 16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29"/>
                <a:gd name="T26" fmla="*/ 16 w 16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29">
                  <a:moveTo>
                    <a:pt x="15" y="0"/>
                  </a:moveTo>
                  <a:lnTo>
                    <a:pt x="8" y="9"/>
                  </a:lnTo>
                  <a:lnTo>
                    <a:pt x="11" y="19"/>
                  </a:lnTo>
                  <a:lnTo>
                    <a:pt x="11" y="28"/>
                  </a:lnTo>
                  <a:lnTo>
                    <a:pt x="3" y="28"/>
                  </a:lnTo>
                  <a:lnTo>
                    <a:pt x="0" y="19"/>
                  </a:lnTo>
                  <a:lnTo>
                    <a:pt x="6" y="9"/>
                  </a:lnTo>
                  <a:lnTo>
                    <a:pt x="15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7" name="Freeform 44"/>
            <p:cNvSpPr>
              <a:spLocks/>
            </p:cNvSpPr>
            <p:nvPr/>
          </p:nvSpPr>
          <p:spPr bwMode="auto">
            <a:xfrm>
              <a:off x="3106" y="2189"/>
              <a:ext cx="31" cy="19"/>
            </a:xfrm>
            <a:custGeom>
              <a:avLst/>
              <a:gdLst>
                <a:gd name="T0" fmla="*/ 0 w 31"/>
                <a:gd name="T1" fmla="*/ 18 h 19"/>
                <a:gd name="T2" fmla="*/ 18 w 31"/>
                <a:gd name="T3" fmla="*/ 0 h 19"/>
                <a:gd name="T4" fmla="*/ 27 w 31"/>
                <a:gd name="T5" fmla="*/ 0 h 19"/>
                <a:gd name="T6" fmla="*/ 30 w 31"/>
                <a:gd name="T7" fmla="*/ 9 h 19"/>
                <a:gd name="T8" fmla="*/ 21 w 31"/>
                <a:gd name="T9" fmla="*/ 9 h 19"/>
                <a:gd name="T10" fmla="*/ 12 w 31"/>
                <a:gd name="T11" fmla="*/ 9 h 19"/>
                <a:gd name="T12" fmla="*/ 0 w 31"/>
                <a:gd name="T13" fmla="*/ 1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19"/>
                <a:gd name="T23" fmla="*/ 31 w 31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19">
                  <a:moveTo>
                    <a:pt x="0" y="18"/>
                  </a:moveTo>
                  <a:lnTo>
                    <a:pt x="18" y="0"/>
                  </a:lnTo>
                  <a:lnTo>
                    <a:pt x="27" y="0"/>
                  </a:lnTo>
                  <a:lnTo>
                    <a:pt x="30" y="9"/>
                  </a:lnTo>
                  <a:lnTo>
                    <a:pt x="21" y="9"/>
                  </a:lnTo>
                  <a:lnTo>
                    <a:pt x="12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8" name="Freeform 45"/>
            <p:cNvSpPr>
              <a:spLocks/>
            </p:cNvSpPr>
            <p:nvPr/>
          </p:nvSpPr>
          <p:spPr bwMode="auto">
            <a:xfrm>
              <a:off x="2006" y="1579"/>
              <a:ext cx="374" cy="686"/>
            </a:xfrm>
            <a:custGeom>
              <a:avLst/>
              <a:gdLst>
                <a:gd name="T0" fmla="*/ 212 w 374"/>
                <a:gd name="T1" fmla="*/ 276 h 686"/>
                <a:gd name="T2" fmla="*/ 212 w 374"/>
                <a:gd name="T3" fmla="*/ 306 h 686"/>
                <a:gd name="T4" fmla="*/ 203 w 374"/>
                <a:gd name="T5" fmla="*/ 330 h 686"/>
                <a:gd name="T6" fmla="*/ 194 w 374"/>
                <a:gd name="T7" fmla="*/ 358 h 686"/>
                <a:gd name="T8" fmla="*/ 197 w 374"/>
                <a:gd name="T9" fmla="*/ 382 h 686"/>
                <a:gd name="T10" fmla="*/ 218 w 374"/>
                <a:gd name="T11" fmla="*/ 397 h 686"/>
                <a:gd name="T12" fmla="*/ 230 w 374"/>
                <a:gd name="T13" fmla="*/ 424 h 686"/>
                <a:gd name="T14" fmla="*/ 242 w 374"/>
                <a:gd name="T15" fmla="*/ 454 h 686"/>
                <a:gd name="T16" fmla="*/ 242 w 374"/>
                <a:gd name="T17" fmla="*/ 481 h 686"/>
                <a:gd name="T18" fmla="*/ 263 w 374"/>
                <a:gd name="T19" fmla="*/ 490 h 686"/>
                <a:gd name="T20" fmla="*/ 295 w 374"/>
                <a:gd name="T21" fmla="*/ 502 h 686"/>
                <a:gd name="T22" fmla="*/ 316 w 374"/>
                <a:gd name="T23" fmla="*/ 523 h 686"/>
                <a:gd name="T24" fmla="*/ 337 w 374"/>
                <a:gd name="T25" fmla="*/ 550 h 686"/>
                <a:gd name="T26" fmla="*/ 340 w 374"/>
                <a:gd name="T27" fmla="*/ 583 h 686"/>
                <a:gd name="T28" fmla="*/ 340 w 374"/>
                <a:gd name="T29" fmla="*/ 616 h 686"/>
                <a:gd name="T30" fmla="*/ 352 w 374"/>
                <a:gd name="T31" fmla="*/ 643 h 686"/>
                <a:gd name="T32" fmla="*/ 364 w 374"/>
                <a:gd name="T33" fmla="*/ 667 h 686"/>
                <a:gd name="T34" fmla="*/ 364 w 374"/>
                <a:gd name="T35" fmla="*/ 685 h 686"/>
                <a:gd name="T36" fmla="*/ 346 w 374"/>
                <a:gd name="T37" fmla="*/ 667 h 686"/>
                <a:gd name="T38" fmla="*/ 316 w 374"/>
                <a:gd name="T39" fmla="*/ 652 h 686"/>
                <a:gd name="T40" fmla="*/ 289 w 374"/>
                <a:gd name="T41" fmla="*/ 640 h 686"/>
                <a:gd name="T42" fmla="*/ 275 w 374"/>
                <a:gd name="T43" fmla="*/ 613 h 686"/>
                <a:gd name="T44" fmla="*/ 269 w 374"/>
                <a:gd name="T45" fmla="*/ 580 h 686"/>
                <a:gd name="T46" fmla="*/ 260 w 374"/>
                <a:gd name="T47" fmla="*/ 550 h 686"/>
                <a:gd name="T48" fmla="*/ 254 w 374"/>
                <a:gd name="T49" fmla="*/ 523 h 686"/>
                <a:gd name="T50" fmla="*/ 239 w 374"/>
                <a:gd name="T51" fmla="*/ 496 h 686"/>
                <a:gd name="T52" fmla="*/ 218 w 374"/>
                <a:gd name="T53" fmla="*/ 472 h 686"/>
                <a:gd name="T54" fmla="*/ 197 w 374"/>
                <a:gd name="T55" fmla="*/ 448 h 686"/>
                <a:gd name="T56" fmla="*/ 173 w 374"/>
                <a:gd name="T57" fmla="*/ 427 h 686"/>
                <a:gd name="T58" fmla="*/ 164 w 374"/>
                <a:gd name="T59" fmla="*/ 394 h 686"/>
                <a:gd name="T60" fmla="*/ 179 w 374"/>
                <a:gd name="T61" fmla="*/ 373 h 686"/>
                <a:gd name="T62" fmla="*/ 176 w 374"/>
                <a:gd name="T63" fmla="*/ 342 h 686"/>
                <a:gd name="T64" fmla="*/ 173 w 374"/>
                <a:gd name="T65" fmla="*/ 315 h 686"/>
                <a:gd name="T66" fmla="*/ 173 w 374"/>
                <a:gd name="T67" fmla="*/ 285 h 686"/>
                <a:gd name="T68" fmla="*/ 167 w 374"/>
                <a:gd name="T69" fmla="*/ 252 h 686"/>
                <a:gd name="T70" fmla="*/ 152 w 374"/>
                <a:gd name="T71" fmla="*/ 225 h 686"/>
                <a:gd name="T72" fmla="*/ 152 w 374"/>
                <a:gd name="T73" fmla="*/ 198 h 686"/>
                <a:gd name="T74" fmla="*/ 149 w 374"/>
                <a:gd name="T75" fmla="*/ 171 h 686"/>
                <a:gd name="T76" fmla="*/ 140 w 374"/>
                <a:gd name="T77" fmla="*/ 141 h 686"/>
                <a:gd name="T78" fmla="*/ 128 w 374"/>
                <a:gd name="T79" fmla="*/ 120 h 686"/>
                <a:gd name="T80" fmla="*/ 101 w 374"/>
                <a:gd name="T81" fmla="*/ 111 h 686"/>
                <a:gd name="T82" fmla="*/ 75 w 374"/>
                <a:gd name="T83" fmla="*/ 123 h 686"/>
                <a:gd name="T84" fmla="*/ 48 w 374"/>
                <a:gd name="T85" fmla="*/ 135 h 686"/>
                <a:gd name="T86" fmla="*/ 24 w 374"/>
                <a:gd name="T87" fmla="*/ 114 h 686"/>
                <a:gd name="T88" fmla="*/ 21 w 374"/>
                <a:gd name="T89" fmla="*/ 87 h 686"/>
                <a:gd name="T90" fmla="*/ 21 w 374"/>
                <a:gd name="T91" fmla="*/ 60 h 686"/>
                <a:gd name="T92" fmla="*/ 21 w 374"/>
                <a:gd name="T93" fmla="*/ 33 h 686"/>
                <a:gd name="T94" fmla="*/ 9 w 374"/>
                <a:gd name="T95" fmla="*/ 6 h 68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74"/>
                <a:gd name="T145" fmla="*/ 0 h 686"/>
                <a:gd name="T146" fmla="*/ 374 w 374"/>
                <a:gd name="T147" fmla="*/ 686 h 68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74" h="686">
                  <a:moveTo>
                    <a:pt x="194" y="243"/>
                  </a:moveTo>
                  <a:lnTo>
                    <a:pt x="212" y="267"/>
                  </a:lnTo>
                  <a:lnTo>
                    <a:pt x="212" y="276"/>
                  </a:lnTo>
                  <a:lnTo>
                    <a:pt x="215" y="288"/>
                  </a:lnTo>
                  <a:lnTo>
                    <a:pt x="215" y="297"/>
                  </a:lnTo>
                  <a:lnTo>
                    <a:pt x="212" y="306"/>
                  </a:lnTo>
                  <a:lnTo>
                    <a:pt x="203" y="312"/>
                  </a:lnTo>
                  <a:lnTo>
                    <a:pt x="203" y="321"/>
                  </a:lnTo>
                  <a:lnTo>
                    <a:pt x="203" y="330"/>
                  </a:lnTo>
                  <a:lnTo>
                    <a:pt x="200" y="339"/>
                  </a:lnTo>
                  <a:lnTo>
                    <a:pt x="197" y="349"/>
                  </a:lnTo>
                  <a:lnTo>
                    <a:pt x="194" y="358"/>
                  </a:lnTo>
                  <a:lnTo>
                    <a:pt x="188" y="367"/>
                  </a:lnTo>
                  <a:lnTo>
                    <a:pt x="188" y="376"/>
                  </a:lnTo>
                  <a:lnTo>
                    <a:pt x="197" y="382"/>
                  </a:lnTo>
                  <a:lnTo>
                    <a:pt x="206" y="382"/>
                  </a:lnTo>
                  <a:lnTo>
                    <a:pt x="215" y="388"/>
                  </a:lnTo>
                  <a:lnTo>
                    <a:pt x="218" y="397"/>
                  </a:lnTo>
                  <a:lnTo>
                    <a:pt x="218" y="406"/>
                  </a:lnTo>
                  <a:lnTo>
                    <a:pt x="221" y="418"/>
                  </a:lnTo>
                  <a:lnTo>
                    <a:pt x="230" y="424"/>
                  </a:lnTo>
                  <a:lnTo>
                    <a:pt x="230" y="433"/>
                  </a:lnTo>
                  <a:lnTo>
                    <a:pt x="236" y="442"/>
                  </a:lnTo>
                  <a:lnTo>
                    <a:pt x="242" y="454"/>
                  </a:lnTo>
                  <a:lnTo>
                    <a:pt x="242" y="463"/>
                  </a:lnTo>
                  <a:lnTo>
                    <a:pt x="242" y="472"/>
                  </a:lnTo>
                  <a:lnTo>
                    <a:pt x="242" y="481"/>
                  </a:lnTo>
                  <a:lnTo>
                    <a:pt x="245" y="490"/>
                  </a:lnTo>
                  <a:lnTo>
                    <a:pt x="254" y="490"/>
                  </a:lnTo>
                  <a:lnTo>
                    <a:pt x="263" y="490"/>
                  </a:lnTo>
                  <a:lnTo>
                    <a:pt x="275" y="490"/>
                  </a:lnTo>
                  <a:lnTo>
                    <a:pt x="286" y="493"/>
                  </a:lnTo>
                  <a:lnTo>
                    <a:pt x="295" y="502"/>
                  </a:lnTo>
                  <a:lnTo>
                    <a:pt x="301" y="511"/>
                  </a:lnTo>
                  <a:lnTo>
                    <a:pt x="307" y="520"/>
                  </a:lnTo>
                  <a:lnTo>
                    <a:pt x="316" y="523"/>
                  </a:lnTo>
                  <a:lnTo>
                    <a:pt x="325" y="532"/>
                  </a:lnTo>
                  <a:lnTo>
                    <a:pt x="334" y="541"/>
                  </a:lnTo>
                  <a:lnTo>
                    <a:pt x="337" y="550"/>
                  </a:lnTo>
                  <a:lnTo>
                    <a:pt x="337" y="562"/>
                  </a:lnTo>
                  <a:lnTo>
                    <a:pt x="337" y="571"/>
                  </a:lnTo>
                  <a:lnTo>
                    <a:pt x="340" y="583"/>
                  </a:lnTo>
                  <a:lnTo>
                    <a:pt x="340" y="595"/>
                  </a:lnTo>
                  <a:lnTo>
                    <a:pt x="340" y="607"/>
                  </a:lnTo>
                  <a:lnTo>
                    <a:pt x="340" y="616"/>
                  </a:lnTo>
                  <a:lnTo>
                    <a:pt x="340" y="625"/>
                  </a:lnTo>
                  <a:lnTo>
                    <a:pt x="346" y="634"/>
                  </a:lnTo>
                  <a:lnTo>
                    <a:pt x="352" y="643"/>
                  </a:lnTo>
                  <a:lnTo>
                    <a:pt x="361" y="649"/>
                  </a:lnTo>
                  <a:lnTo>
                    <a:pt x="364" y="658"/>
                  </a:lnTo>
                  <a:lnTo>
                    <a:pt x="364" y="667"/>
                  </a:lnTo>
                  <a:lnTo>
                    <a:pt x="370" y="676"/>
                  </a:lnTo>
                  <a:lnTo>
                    <a:pt x="373" y="685"/>
                  </a:lnTo>
                  <a:lnTo>
                    <a:pt x="364" y="685"/>
                  </a:lnTo>
                  <a:lnTo>
                    <a:pt x="355" y="685"/>
                  </a:lnTo>
                  <a:lnTo>
                    <a:pt x="355" y="676"/>
                  </a:lnTo>
                  <a:lnTo>
                    <a:pt x="346" y="667"/>
                  </a:lnTo>
                  <a:lnTo>
                    <a:pt x="337" y="664"/>
                  </a:lnTo>
                  <a:lnTo>
                    <a:pt x="325" y="661"/>
                  </a:lnTo>
                  <a:lnTo>
                    <a:pt x="316" y="652"/>
                  </a:lnTo>
                  <a:lnTo>
                    <a:pt x="307" y="646"/>
                  </a:lnTo>
                  <a:lnTo>
                    <a:pt x="298" y="643"/>
                  </a:lnTo>
                  <a:lnTo>
                    <a:pt x="289" y="640"/>
                  </a:lnTo>
                  <a:lnTo>
                    <a:pt x="280" y="634"/>
                  </a:lnTo>
                  <a:lnTo>
                    <a:pt x="278" y="622"/>
                  </a:lnTo>
                  <a:lnTo>
                    <a:pt x="275" y="613"/>
                  </a:lnTo>
                  <a:lnTo>
                    <a:pt x="272" y="604"/>
                  </a:lnTo>
                  <a:lnTo>
                    <a:pt x="272" y="592"/>
                  </a:lnTo>
                  <a:lnTo>
                    <a:pt x="269" y="580"/>
                  </a:lnTo>
                  <a:lnTo>
                    <a:pt x="266" y="571"/>
                  </a:lnTo>
                  <a:lnTo>
                    <a:pt x="263" y="562"/>
                  </a:lnTo>
                  <a:lnTo>
                    <a:pt x="260" y="550"/>
                  </a:lnTo>
                  <a:lnTo>
                    <a:pt x="260" y="541"/>
                  </a:lnTo>
                  <a:lnTo>
                    <a:pt x="260" y="532"/>
                  </a:lnTo>
                  <a:lnTo>
                    <a:pt x="254" y="523"/>
                  </a:lnTo>
                  <a:lnTo>
                    <a:pt x="248" y="514"/>
                  </a:lnTo>
                  <a:lnTo>
                    <a:pt x="245" y="505"/>
                  </a:lnTo>
                  <a:lnTo>
                    <a:pt x="239" y="496"/>
                  </a:lnTo>
                  <a:lnTo>
                    <a:pt x="233" y="487"/>
                  </a:lnTo>
                  <a:lnTo>
                    <a:pt x="224" y="481"/>
                  </a:lnTo>
                  <a:lnTo>
                    <a:pt x="218" y="472"/>
                  </a:lnTo>
                  <a:lnTo>
                    <a:pt x="212" y="463"/>
                  </a:lnTo>
                  <a:lnTo>
                    <a:pt x="203" y="457"/>
                  </a:lnTo>
                  <a:lnTo>
                    <a:pt x="197" y="448"/>
                  </a:lnTo>
                  <a:lnTo>
                    <a:pt x="188" y="445"/>
                  </a:lnTo>
                  <a:lnTo>
                    <a:pt x="179" y="436"/>
                  </a:lnTo>
                  <a:lnTo>
                    <a:pt x="173" y="427"/>
                  </a:lnTo>
                  <a:lnTo>
                    <a:pt x="164" y="415"/>
                  </a:lnTo>
                  <a:lnTo>
                    <a:pt x="164" y="403"/>
                  </a:lnTo>
                  <a:lnTo>
                    <a:pt x="164" y="394"/>
                  </a:lnTo>
                  <a:lnTo>
                    <a:pt x="164" y="385"/>
                  </a:lnTo>
                  <a:lnTo>
                    <a:pt x="170" y="376"/>
                  </a:lnTo>
                  <a:lnTo>
                    <a:pt x="179" y="373"/>
                  </a:lnTo>
                  <a:lnTo>
                    <a:pt x="182" y="364"/>
                  </a:lnTo>
                  <a:lnTo>
                    <a:pt x="176" y="355"/>
                  </a:lnTo>
                  <a:lnTo>
                    <a:pt x="176" y="342"/>
                  </a:lnTo>
                  <a:lnTo>
                    <a:pt x="176" y="333"/>
                  </a:lnTo>
                  <a:lnTo>
                    <a:pt x="173" y="324"/>
                  </a:lnTo>
                  <a:lnTo>
                    <a:pt x="173" y="315"/>
                  </a:lnTo>
                  <a:lnTo>
                    <a:pt x="173" y="306"/>
                  </a:lnTo>
                  <a:lnTo>
                    <a:pt x="173" y="297"/>
                  </a:lnTo>
                  <a:lnTo>
                    <a:pt x="173" y="285"/>
                  </a:lnTo>
                  <a:lnTo>
                    <a:pt x="173" y="273"/>
                  </a:lnTo>
                  <a:lnTo>
                    <a:pt x="170" y="261"/>
                  </a:lnTo>
                  <a:lnTo>
                    <a:pt x="167" y="252"/>
                  </a:lnTo>
                  <a:lnTo>
                    <a:pt x="164" y="243"/>
                  </a:lnTo>
                  <a:lnTo>
                    <a:pt x="161" y="234"/>
                  </a:lnTo>
                  <a:lnTo>
                    <a:pt x="152" y="225"/>
                  </a:lnTo>
                  <a:lnTo>
                    <a:pt x="152" y="216"/>
                  </a:lnTo>
                  <a:lnTo>
                    <a:pt x="152" y="207"/>
                  </a:lnTo>
                  <a:lnTo>
                    <a:pt x="152" y="198"/>
                  </a:lnTo>
                  <a:lnTo>
                    <a:pt x="152" y="189"/>
                  </a:lnTo>
                  <a:lnTo>
                    <a:pt x="152" y="180"/>
                  </a:lnTo>
                  <a:lnTo>
                    <a:pt x="149" y="171"/>
                  </a:lnTo>
                  <a:lnTo>
                    <a:pt x="143" y="162"/>
                  </a:lnTo>
                  <a:lnTo>
                    <a:pt x="143" y="153"/>
                  </a:lnTo>
                  <a:lnTo>
                    <a:pt x="140" y="141"/>
                  </a:lnTo>
                  <a:lnTo>
                    <a:pt x="140" y="132"/>
                  </a:lnTo>
                  <a:lnTo>
                    <a:pt x="137" y="123"/>
                  </a:lnTo>
                  <a:lnTo>
                    <a:pt x="128" y="120"/>
                  </a:lnTo>
                  <a:lnTo>
                    <a:pt x="119" y="114"/>
                  </a:lnTo>
                  <a:lnTo>
                    <a:pt x="110" y="111"/>
                  </a:lnTo>
                  <a:lnTo>
                    <a:pt x="101" y="111"/>
                  </a:lnTo>
                  <a:lnTo>
                    <a:pt x="93" y="114"/>
                  </a:lnTo>
                  <a:lnTo>
                    <a:pt x="84" y="120"/>
                  </a:lnTo>
                  <a:lnTo>
                    <a:pt x="75" y="123"/>
                  </a:lnTo>
                  <a:lnTo>
                    <a:pt x="66" y="132"/>
                  </a:lnTo>
                  <a:lnTo>
                    <a:pt x="57" y="135"/>
                  </a:lnTo>
                  <a:lnTo>
                    <a:pt x="48" y="135"/>
                  </a:lnTo>
                  <a:lnTo>
                    <a:pt x="36" y="132"/>
                  </a:lnTo>
                  <a:lnTo>
                    <a:pt x="30" y="123"/>
                  </a:lnTo>
                  <a:lnTo>
                    <a:pt x="24" y="114"/>
                  </a:lnTo>
                  <a:lnTo>
                    <a:pt x="21" y="105"/>
                  </a:lnTo>
                  <a:lnTo>
                    <a:pt x="21" y="96"/>
                  </a:lnTo>
                  <a:lnTo>
                    <a:pt x="21" y="87"/>
                  </a:lnTo>
                  <a:lnTo>
                    <a:pt x="21" y="78"/>
                  </a:lnTo>
                  <a:lnTo>
                    <a:pt x="21" y="69"/>
                  </a:lnTo>
                  <a:lnTo>
                    <a:pt x="21" y="60"/>
                  </a:lnTo>
                  <a:lnTo>
                    <a:pt x="21" y="51"/>
                  </a:lnTo>
                  <a:lnTo>
                    <a:pt x="21" y="42"/>
                  </a:lnTo>
                  <a:lnTo>
                    <a:pt x="21" y="33"/>
                  </a:lnTo>
                  <a:lnTo>
                    <a:pt x="21" y="24"/>
                  </a:lnTo>
                  <a:lnTo>
                    <a:pt x="15" y="15"/>
                  </a:lnTo>
                  <a:lnTo>
                    <a:pt x="9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79" name="Freeform 46"/>
            <p:cNvSpPr>
              <a:spLocks/>
            </p:cNvSpPr>
            <p:nvPr/>
          </p:nvSpPr>
          <p:spPr bwMode="auto">
            <a:xfrm>
              <a:off x="2131" y="1630"/>
              <a:ext cx="22" cy="61"/>
            </a:xfrm>
            <a:custGeom>
              <a:avLst/>
              <a:gdLst>
                <a:gd name="T0" fmla="*/ 21 w 22"/>
                <a:gd name="T1" fmla="*/ 0 h 61"/>
                <a:gd name="T2" fmla="*/ 21 w 22"/>
                <a:gd name="T3" fmla="*/ 30 h 61"/>
                <a:gd name="T4" fmla="*/ 21 w 22"/>
                <a:gd name="T5" fmla="*/ 39 h 61"/>
                <a:gd name="T6" fmla="*/ 12 w 22"/>
                <a:gd name="T7" fmla="*/ 42 h 61"/>
                <a:gd name="T8" fmla="*/ 9 w 22"/>
                <a:gd name="T9" fmla="*/ 51 h 61"/>
                <a:gd name="T10" fmla="*/ 0 w 22"/>
                <a:gd name="T11" fmla="*/ 6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1"/>
                <a:gd name="T20" fmla="*/ 22 w 22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1">
                  <a:moveTo>
                    <a:pt x="21" y="0"/>
                  </a:moveTo>
                  <a:lnTo>
                    <a:pt x="21" y="30"/>
                  </a:lnTo>
                  <a:lnTo>
                    <a:pt x="21" y="39"/>
                  </a:lnTo>
                  <a:lnTo>
                    <a:pt x="12" y="42"/>
                  </a:lnTo>
                  <a:lnTo>
                    <a:pt x="9" y="51"/>
                  </a:lnTo>
                  <a:lnTo>
                    <a:pt x="0" y="6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0" name="Freeform 47"/>
            <p:cNvSpPr>
              <a:spLocks/>
            </p:cNvSpPr>
            <p:nvPr/>
          </p:nvSpPr>
          <p:spPr bwMode="auto">
            <a:xfrm>
              <a:off x="2089" y="2098"/>
              <a:ext cx="374" cy="446"/>
            </a:xfrm>
            <a:custGeom>
              <a:avLst/>
              <a:gdLst>
                <a:gd name="T0" fmla="*/ 15 w 374"/>
                <a:gd name="T1" fmla="*/ 9 h 446"/>
                <a:gd name="T2" fmla="*/ 30 w 374"/>
                <a:gd name="T3" fmla="*/ 30 h 446"/>
                <a:gd name="T4" fmla="*/ 57 w 374"/>
                <a:gd name="T5" fmla="*/ 21 h 446"/>
                <a:gd name="T6" fmla="*/ 90 w 374"/>
                <a:gd name="T7" fmla="*/ 30 h 446"/>
                <a:gd name="T8" fmla="*/ 95 w 374"/>
                <a:gd name="T9" fmla="*/ 57 h 446"/>
                <a:gd name="T10" fmla="*/ 116 w 374"/>
                <a:gd name="T11" fmla="*/ 78 h 446"/>
                <a:gd name="T12" fmla="*/ 131 w 374"/>
                <a:gd name="T13" fmla="*/ 99 h 446"/>
                <a:gd name="T14" fmla="*/ 152 w 374"/>
                <a:gd name="T15" fmla="*/ 117 h 446"/>
                <a:gd name="T16" fmla="*/ 179 w 374"/>
                <a:gd name="T17" fmla="*/ 135 h 446"/>
                <a:gd name="T18" fmla="*/ 206 w 374"/>
                <a:gd name="T19" fmla="*/ 156 h 446"/>
                <a:gd name="T20" fmla="*/ 233 w 374"/>
                <a:gd name="T21" fmla="*/ 171 h 446"/>
                <a:gd name="T22" fmla="*/ 251 w 374"/>
                <a:gd name="T23" fmla="*/ 201 h 446"/>
                <a:gd name="T24" fmla="*/ 272 w 374"/>
                <a:gd name="T25" fmla="*/ 219 h 446"/>
                <a:gd name="T26" fmla="*/ 278 w 374"/>
                <a:gd name="T27" fmla="*/ 250 h 446"/>
                <a:gd name="T28" fmla="*/ 295 w 374"/>
                <a:gd name="T29" fmla="*/ 274 h 446"/>
                <a:gd name="T30" fmla="*/ 319 w 374"/>
                <a:gd name="T31" fmla="*/ 295 h 446"/>
                <a:gd name="T32" fmla="*/ 337 w 374"/>
                <a:gd name="T33" fmla="*/ 268 h 446"/>
                <a:gd name="T34" fmla="*/ 358 w 374"/>
                <a:gd name="T35" fmla="*/ 298 h 446"/>
                <a:gd name="T36" fmla="*/ 373 w 374"/>
                <a:gd name="T37" fmla="*/ 325 h 446"/>
                <a:gd name="T38" fmla="*/ 349 w 374"/>
                <a:gd name="T39" fmla="*/ 313 h 446"/>
                <a:gd name="T40" fmla="*/ 316 w 374"/>
                <a:gd name="T41" fmla="*/ 298 h 446"/>
                <a:gd name="T42" fmla="*/ 328 w 374"/>
                <a:gd name="T43" fmla="*/ 307 h 446"/>
                <a:gd name="T44" fmla="*/ 343 w 374"/>
                <a:gd name="T45" fmla="*/ 334 h 446"/>
                <a:gd name="T46" fmla="*/ 346 w 374"/>
                <a:gd name="T47" fmla="*/ 361 h 446"/>
                <a:gd name="T48" fmla="*/ 346 w 374"/>
                <a:gd name="T49" fmla="*/ 388 h 446"/>
                <a:gd name="T50" fmla="*/ 331 w 374"/>
                <a:gd name="T51" fmla="*/ 415 h 446"/>
                <a:gd name="T52" fmla="*/ 304 w 374"/>
                <a:gd name="T53" fmla="*/ 439 h 446"/>
                <a:gd name="T54" fmla="*/ 278 w 374"/>
                <a:gd name="T55" fmla="*/ 430 h 446"/>
                <a:gd name="T56" fmla="*/ 251 w 374"/>
                <a:gd name="T57" fmla="*/ 406 h 446"/>
                <a:gd name="T58" fmla="*/ 230 w 374"/>
                <a:gd name="T59" fmla="*/ 376 h 446"/>
                <a:gd name="T60" fmla="*/ 215 w 374"/>
                <a:gd name="T61" fmla="*/ 349 h 446"/>
                <a:gd name="T62" fmla="*/ 191 w 374"/>
                <a:gd name="T63" fmla="*/ 325 h 446"/>
                <a:gd name="T64" fmla="*/ 179 w 374"/>
                <a:gd name="T65" fmla="*/ 304 h 446"/>
                <a:gd name="T66" fmla="*/ 170 w 374"/>
                <a:gd name="T67" fmla="*/ 268 h 446"/>
                <a:gd name="T68" fmla="*/ 158 w 374"/>
                <a:gd name="T69" fmla="*/ 241 h 446"/>
                <a:gd name="T70" fmla="*/ 137 w 374"/>
                <a:gd name="T71" fmla="*/ 222 h 446"/>
                <a:gd name="T72" fmla="*/ 122 w 374"/>
                <a:gd name="T73" fmla="*/ 189 h 446"/>
                <a:gd name="T74" fmla="*/ 110 w 374"/>
                <a:gd name="T75" fmla="*/ 159 h 446"/>
                <a:gd name="T76" fmla="*/ 90 w 374"/>
                <a:gd name="T77" fmla="*/ 135 h 446"/>
                <a:gd name="T78" fmla="*/ 72 w 374"/>
                <a:gd name="T79" fmla="*/ 108 h 446"/>
                <a:gd name="T80" fmla="*/ 51 w 374"/>
                <a:gd name="T81" fmla="*/ 84 h 446"/>
                <a:gd name="T82" fmla="*/ 21 w 374"/>
                <a:gd name="T83" fmla="*/ 57 h 446"/>
                <a:gd name="T84" fmla="*/ 0 w 374"/>
                <a:gd name="T85" fmla="*/ 27 h 446"/>
                <a:gd name="T86" fmla="*/ 6 w 374"/>
                <a:gd name="T87" fmla="*/ 0 h 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74"/>
                <a:gd name="T133" fmla="*/ 0 h 446"/>
                <a:gd name="T134" fmla="*/ 374 w 374"/>
                <a:gd name="T135" fmla="*/ 446 h 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74" h="446">
                  <a:moveTo>
                    <a:pt x="15" y="12"/>
                  </a:moveTo>
                  <a:lnTo>
                    <a:pt x="6" y="6"/>
                  </a:lnTo>
                  <a:lnTo>
                    <a:pt x="15" y="9"/>
                  </a:lnTo>
                  <a:lnTo>
                    <a:pt x="21" y="21"/>
                  </a:lnTo>
                  <a:lnTo>
                    <a:pt x="21" y="30"/>
                  </a:lnTo>
                  <a:lnTo>
                    <a:pt x="30" y="30"/>
                  </a:lnTo>
                  <a:lnTo>
                    <a:pt x="39" y="30"/>
                  </a:lnTo>
                  <a:lnTo>
                    <a:pt x="48" y="24"/>
                  </a:lnTo>
                  <a:lnTo>
                    <a:pt x="57" y="21"/>
                  </a:lnTo>
                  <a:lnTo>
                    <a:pt x="66" y="21"/>
                  </a:lnTo>
                  <a:lnTo>
                    <a:pt x="78" y="21"/>
                  </a:lnTo>
                  <a:lnTo>
                    <a:pt x="90" y="30"/>
                  </a:lnTo>
                  <a:lnTo>
                    <a:pt x="93" y="39"/>
                  </a:lnTo>
                  <a:lnTo>
                    <a:pt x="93" y="48"/>
                  </a:lnTo>
                  <a:lnTo>
                    <a:pt x="95" y="57"/>
                  </a:lnTo>
                  <a:lnTo>
                    <a:pt x="104" y="63"/>
                  </a:lnTo>
                  <a:lnTo>
                    <a:pt x="107" y="72"/>
                  </a:lnTo>
                  <a:lnTo>
                    <a:pt x="116" y="78"/>
                  </a:lnTo>
                  <a:lnTo>
                    <a:pt x="119" y="87"/>
                  </a:lnTo>
                  <a:lnTo>
                    <a:pt x="128" y="90"/>
                  </a:lnTo>
                  <a:lnTo>
                    <a:pt x="131" y="99"/>
                  </a:lnTo>
                  <a:lnTo>
                    <a:pt x="140" y="102"/>
                  </a:lnTo>
                  <a:lnTo>
                    <a:pt x="143" y="111"/>
                  </a:lnTo>
                  <a:lnTo>
                    <a:pt x="152" y="117"/>
                  </a:lnTo>
                  <a:lnTo>
                    <a:pt x="161" y="123"/>
                  </a:lnTo>
                  <a:lnTo>
                    <a:pt x="170" y="129"/>
                  </a:lnTo>
                  <a:lnTo>
                    <a:pt x="179" y="135"/>
                  </a:lnTo>
                  <a:lnTo>
                    <a:pt x="188" y="147"/>
                  </a:lnTo>
                  <a:lnTo>
                    <a:pt x="197" y="150"/>
                  </a:lnTo>
                  <a:lnTo>
                    <a:pt x="206" y="156"/>
                  </a:lnTo>
                  <a:lnTo>
                    <a:pt x="215" y="162"/>
                  </a:lnTo>
                  <a:lnTo>
                    <a:pt x="224" y="168"/>
                  </a:lnTo>
                  <a:lnTo>
                    <a:pt x="233" y="171"/>
                  </a:lnTo>
                  <a:lnTo>
                    <a:pt x="239" y="183"/>
                  </a:lnTo>
                  <a:lnTo>
                    <a:pt x="245" y="192"/>
                  </a:lnTo>
                  <a:lnTo>
                    <a:pt x="251" y="201"/>
                  </a:lnTo>
                  <a:lnTo>
                    <a:pt x="260" y="204"/>
                  </a:lnTo>
                  <a:lnTo>
                    <a:pt x="269" y="210"/>
                  </a:lnTo>
                  <a:lnTo>
                    <a:pt x="272" y="219"/>
                  </a:lnTo>
                  <a:lnTo>
                    <a:pt x="275" y="229"/>
                  </a:lnTo>
                  <a:lnTo>
                    <a:pt x="278" y="238"/>
                  </a:lnTo>
                  <a:lnTo>
                    <a:pt x="278" y="250"/>
                  </a:lnTo>
                  <a:lnTo>
                    <a:pt x="283" y="259"/>
                  </a:lnTo>
                  <a:lnTo>
                    <a:pt x="286" y="268"/>
                  </a:lnTo>
                  <a:lnTo>
                    <a:pt x="295" y="274"/>
                  </a:lnTo>
                  <a:lnTo>
                    <a:pt x="304" y="283"/>
                  </a:lnTo>
                  <a:lnTo>
                    <a:pt x="310" y="292"/>
                  </a:lnTo>
                  <a:lnTo>
                    <a:pt x="319" y="295"/>
                  </a:lnTo>
                  <a:lnTo>
                    <a:pt x="328" y="286"/>
                  </a:lnTo>
                  <a:lnTo>
                    <a:pt x="331" y="277"/>
                  </a:lnTo>
                  <a:lnTo>
                    <a:pt x="337" y="268"/>
                  </a:lnTo>
                  <a:lnTo>
                    <a:pt x="346" y="280"/>
                  </a:lnTo>
                  <a:lnTo>
                    <a:pt x="352" y="289"/>
                  </a:lnTo>
                  <a:lnTo>
                    <a:pt x="358" y="298"/>
                  </a:lnTo>
                  <a:lnTo>
                    <a:pt x="367" y="307"/>
                  </a:lnTo>
                  <a:lnTo>
                    <a:pt x="370" y="316"/>
                  </a:lnTo>
                  <a:lnTo>
                    <a:pt x="373" y="325"/>
                  </a:lnTo>
                  <a:lnTo>
                    <a:pt x="364" y="325"/>
                  </a:lnTo>
                  <a:lnTo>
                    <a:pt x="352" y="322"/>
                  </a:lnTo>
                  <a:lnTo>
                    <a:pt x="349" y="313"/>
                  </a:lnTo>
                  <a:lnTo>
                    <a:pt x="340" y="307"/>
                  </a:lnTo>
                  <a:lnTo>
                    <a:pt x="328" y="301"/>
                  </a:lnTo>
                  <a:lnTo>
                    <a:pt x="316" y="298"/>
                  </a:lnTo>
                  <a:lnTo>
                    <a:pt x="316" y="289"/>
                  </a:lnTo>
                  <a:lnTo>
                    <a:pt x="319" y="298"/>
                  </a:lnTo>
                  <a:lnTo>
                    <a:pt x="328" y="307"/>
                  </a:lnTo>
                  <a:lnTo>
                    <a:pt x="334" y="316"/>
                  </a:lnTo>
                  <a:lnTo>
                    <a:pt x="340" y="325"/>
                  </a:lnTo>
                  <a:lnTo>
                    <a:pt x="343" y="334"/>
                  </a:lnTo>
                  <a:lnTo>
                    <a:pt x="346" y="343"/>
                  </a:lnTo>
                  <a:lnTo>
                    <a:pt x="346" y="352"/>
                  </a:lnTo>
                  <a:lnTo>
                    <a:pt x="346" y="361"/>
                  </a:lnTo>
                  <a:lnTo>
                    <a:pt x="346" y="370"/>
                  </a:lnTo>
                  <a:lnTo>
                    <a:pt x="346" y="379"/>
                  </a:lnTo>
                  <a:lnTo>
                    <a:pt x="346" y="388"/>
                  </a:lnTo>
                  <a:lnTo>
                    <a:pt x="346" y="397"/>
                  </a:lnTo>
                  <a:lnTo>
                    <a:pt x="337" y="406"/>
                  </a:lnTo>
                  <a:lnTo>
                    <a:pt x="331" y="415"/>
                  </a:lnTo>
                  <a:lnTo>
                    <a:pt x="325" y="424"/>
                  </a:lnTo>
                  <a:lnTo>
                    <a:pt x="316" y="430"/>
                  </a:lnTo>
                  <a:lnTo>
                    <a:pt x="304" y="439"/>
                  </a:lnTo>
                  <a:lnTo>
                    <a:pt x="295" y="445"/>
                  </a:lnTo>
                  <a:lnTo>
                    <a:pt x="286" y="439"/>
                  </a:lnTo>
                  <a:lnTo>
                    <a:pt x="278" y="430"/>
                  </a:lnTo>
                  <a:lnTo>
                    <a:pt x="269" y="421"/>
                  </a:lnTo>
                  <a:lnTo>
                    <a:pt x="257" y="415"/>
                  </a:lnTo>
                  <a:lnTo>
                    <a:pt x="251" y="406"/>
                  </a:lnTo>
                  <a:lnTo>
                    <a:pt x="242" y="397"/>
                  </a:lnTo>
                  <a:lnTo>
                    <a:pt x="236" y="385"/>
                  </a:lnTo>
                  <a:lnTo>
                    <a:pt x="230" y="376"/>
                  </a:lnTo>
                  <a:lnTo>
                    <a:pt x="224" y="367"/>
                  </a:lnTo>
                  <a:lnTo>
                    <a:pt x="218" y="358"/>
                  </a:lnTo>
                  <a:lnTo>
                    <a:pt x="215" y="349"/>
                  </a:lnTo>
                  <a:lnTo>
                    <a:pt x="206" y="343"/>
                  </a:lnTo>
                  <a:lnTo>
                    <a:pt x="197" y="334"/>
                  </a:lnTo>
                  <a:lnTo>
                    <a:pt x="191" y="325"/>
                  </a:lnTo>
                  <a:lnTo>
                    <a:pt x="182" y="322"/>
                  </a:lnTo>
                  <a:lnTo>
                    <a:pt x="182" y="313"/>
                  </a:lnTo>
                  <a:lnTo>
                    <a:pt x="179" y="304"/>
                  </a:lnTo>
                  <a:lnTo>
                    <a:pt x="179" y="292"/>
                  </a:lnTo>
                  <a:lnTo>
                    <a:pt x="173" y="280"/>
                  </a:lnTo>
                  <a:lnTo>
                    <a:pt x="170" y="268"/>
                  </a:lnTo>
                  <a:lnTo>
                    <a:pt x="167" y="259"/>
                  </a:lnTo>
                  <a:lnTo>
                    <a:pt x="161" y="250"/>
                  </a:lnTo>
                  <a:lnTo>
                    <a:pt x="158" y="241"/>
                  </a:lnTo>
                  <a:lnTo>
                    <a:pt x="149" y="238"/>
                  </a:lnTo>
                  <a:lnTo>
                    <a:pt x="146" y="226"/>
                  </a:lnTo>
                  <a:lnTo>
                    <a:pt x="137" y="222"/>
                  </a:lnTo>
                  <a:lnTo>
                    <a:pt x="134" y="213"/>
                  </a:lnTo>
                  <a:lnTo>
                    <a:pt x="125" y="201"/>
                  </a:lnTo>
                  <a:lnTo>
                    <a:pt x="122" y="189"/>
                  </a:lnTo>
                  <a:lnTo>
                    <a:pt x="119" y="180"/>
                  </a:lnTo>
                  <a:lnTo>
                    <a:pt x="116" y="171"/>
                  </a:lnTo>
                  <a:lnTo>
                    <a:pt x="110" y="159"/>
                  </a:lnTo>
                  <a:lnTo>
                    <a:pt x="101" y="153"/>
                  </a:lnTo>
                  <a:lnTo>
                    <a:pt x="98" y="144"/>
                  </a:lnTo>
                  <a:lnTo>
                    <a:pt x="90" y="135"/>
                  </a:lnTo>
                  <a:lnTo>
                    <a:pt x="87" y="126"/>
                  </a:lnTo>
                  <a:lnTo>
                    <a:pt x="78" y="117"/>
                  </a:lnTo>
                  <a:lnTo>
                    <a:pt x="72" y="108"/>
                  </a:lnTo>
                  <a:lnTo>
                    <a:pt x="63" y="99"/>
                  </a:lnTo>
                  <a:lnTo>
                    <a:pt x="54" y="93"/>
                  </a:lnTo>
                  <a:lnTo>
                    <a:pt x="51" y="84"/>
                  </a:lnTo>
                  <a:lnTo>
                    <a:pt x="42" y="75"/>
                  </a:lnTo>
                  <a:lnTo>
                    <a:pt x="30" y="66"/>
                  </a:lnTo>
                  <a:lnTo>
                    <a:pt x="21" y="57"/>
                  </a:lnTo>
                  <a:lnTo>
                    <a:pt x="15" y="45"/>
                  </a:lnTo>
                  <a:lnTo>
                    <a:pt x="6" y="36"/>
                  </a:lnTo>
                  <a:lnTo>
                    <a:pt x="0" y="27"/>
                  </a:lnTo>
                  <a:lnTo>
                    <a:pt x="0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5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1" name="Freeform 48"/>
            <p:cNvSpPr>
              <a:spLocks/>
            </p:cNvSpPr>
            <p:nvPr/>
          </p:nvSpPr>
          <p:spPr bwMode="auto">
            <a:xfrm>
              <a:off x="2098" y="2201"/>
              <a:ext cx="22" cy="28"/>
            </a:xfrm>
            <a:custGeom>
              <a:avLst/>
              <a:gdLst>
                <a:gd name="T0" fmla="*/ 6 w 22"/>
                <a:gd name="T1" fmla="*/ 6 h 28"/>
                <a:gd name="T2" fmla="*/ 15 w 22"/>
                <a:gd name="T3" fmla="*/ 12 h 28"/>
                <a:gd name="T4" fmla="*/ 21 w 22"/>
                <a:gd name="T5" fmla="*/ 21 h 28"/>
                <a:gd name="T6" fmla="*/ 12 w 22"/>
                <a:gd name="T7" fmla="*/ 27 h 28"/>
                <a:gd name="T8" fmla="*/ 6 w 22"/>
                <a:gd name="T9" fmla="*/ 18 h 28"/>
                <a:gd name="T10" fmla="*/ 3 w 22"/>
                <a:gd name="T11" fmla="*/ 9 h 28"/>
                <a:gd name="T12" fmla="*/ 0 w 22"/>
                <a:gd name="T13" fmla="*/ 0 h 28"/>
                <a:gd name="T14" fmla="*/ 6 w 22"/>
                <a:gd name="T15" fmla="*/ 6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28"/>
                <a:gd name="T26" fmla="*/ 22 w 22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28">
                  <a:moveTo>
                    <a:pt x="6" y="6"/>
                  </a:moveTo>
                  <a:lnTo>
                    <a:pt x="15" y="12"/>
                  </a:lnTo>
                  <a:lnTo>
                    <a:pt x="21" y="21"/>
                  </a:lnTo>
                  <a:lnTo>
                    <a:pt x="12" y="27"/>
                  </a:lnTo>
                  <a:lnTo>
                    <a:pt x="6" y="18"/>
                  </a:lnTo>
                  <a:lnTo>
                    <a:pt x="3" y="9"/>
                  </a:lnTo>
                  <a:lnTo>
                    <a:pt x="0" y="0"/>
                  </a:lnTo>
                  <a:lnTo>
                    <a:pt x="6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2" name="Freeform 49"/>
            <p:cNvSpPr>
              <a:spLocks/>
            </p:cNvSpPr>
            <p:nvPr/>
          </p:nvSpPr>
          <p:spPr bwMode="auto">
            <a:xfrm>
              <a:off x="2128" y="2207"/>
              <a:ext cx="25" cy="25"/>
            </a:xfrm>
            <a:custGeom>
              <a:avLst/>
              <a:gdLst>
                <a:gd name="T0" fmla="*/ 24 w 25"/>
                <a:gd name="T1" fmla="*/ 0 h 25"/>
                <a:gd name="T2" fmla="*/ 9 w 25"/>
                <a:gd name="T3" fmla="*/ 18 h 25"/>
                <a:gd name="T4" fmla="*/ 0 w 25"/>
                <a:gd name="T5" fmla="*/ 24 h 25"/>
                <a:gd name="T6" fmla="*/ 0 60000 65536"/>
                <a:gd name="T7" fmla="*/ 0 60000 65536"/>
                <a:gd name="T8" fmla="*/ 0 60000 65536"/>
                <a:gd name="T9" fmla="*/ 0 w 25"/>
                <a:gd name="T10" fmla="*/ 0 h 25"/>
                <a:gd name="T11" fmla="*/ 25 w 25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25">
                  <a:moveTo>
                    <a:pt x="24" y="0"/>
                  </a:moveTo>
                  <a:lnTo>
                    <a:pt x="9" y="18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3" name="Freeform 50"/>
            <p:cNvSpPr>
              <a:spLocks/>
            </p:cNvSpPr>
            <p:nvPr/>
          </p:nvSpPr>
          <p:spPr bwMode="auto">
            <a:xfrm>
              <a:off x="2143" y="2237"/>
              <a:ext cx="28" cy="61"/>
            </a:xfrm>
            <a:custGeom>
              <a:avLst/>
              <a:gdLst>
                <a:gd name="T0" fmla="*/ 9 w 28"/>
                <a:gd name="T1" fmla="*/ 18 h 61"/>
                <a:gd name="T2" fmla="*/ 6 w 28"/>
                <a:gd name="T3" fmla="*/ 0 h 61"/>
                <a:gd name="T4" fmla="*/ 0 w 28"/>
                <a:gd name="T5" fmla="*/ 9 h 61"/>
                <a:gd name="T6" fmla="*/ 3 w 28"/>
                <a:gd name="T7" fmla="*/ 18 h 61"/>
                <a:gd name="T8" fmla="*/ 12 w 28"/>
                <a:gd name="T9" fmla="*/ 24 h 61"/>
                <a:gd name="T10" fmla="*/ 21 w 28"/>
                <a:gd name="T11" fmla="*/ 24 h 61"/>
                <a:gd name="T12" fmla="*/ 27 w 28"/>
                <a:gd name="T13" fmla="*/ 33 h 61"/>
                <a:gd name="T14" fmla="*/ 27 w 28"/>
                <a:gd name="T15" fmla="*/ 42 h 61"/>
                <a:gd name="T16" fmla="*/ 27 w 28"/>
                <a:gd name="T17" fmla="*/ 51 h 61"/>
                <a:gd name="T18" fmla="*/ 21 w 28"/>
                <a:gd name="T19" fmla="*/ 60 h 61"/>
                <a:gd name="T20" fmla="*/ 12 w 28"/>
                <a:gd name="T21" fmla="*/ 60 h 61"/>
                <a:gd name="T22" fmla="*/ 12 w 28"/>
                <a:gd name="T23" fmla="*/ 48 h 61"/>
                <a:gd name="T24" fmla="*/ 12 w 28"/>
                <a:gd name="T25" fmla="*/ 39 h 61"/>
                <a:gd name="T26" fmla="*/ 12 w 28"/>
                <a:gd name="T27" fmla="*/ 30 h 61"/>
                <a:gd name="T28" fmla="*/ 6 w 28"/>
                <a:gd name="T29" fmla="*/ 21 h 61"/>
                <a:gd name="T30" fmla="*/ 0 w 28"/>
                <a:gd name="T31" fmla="*/ 12 h 61"/>
                <a:gd name="T32" fmla="*/ 9 w 28"/>
                <a:gd name="T33" fmla="*/ 18 h 6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61"/>
                <a:gd name="T53" fmla="*/ 28 w 28"/>
                <a:gd name="T54" fmla="*/ 61 h 6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61">
                  <a:moveTo>
                    <a:pt x="9" y="18"/>
                  </a:moveTo>
                  <a:lnTo>
                    <a:pt x="6" y="0"/>
                  </a:lnTo>
                  <a:lnTo>
                    <a:pt x="0" y="9"/>
                  </a:lnTo>
                  <a:lnTo>
                    <a:pt x="3" y="18"/>
                  </a:lnTo>
                  <a:lnTo>
                    <a:pt x="12" y="24"/>
                  </a:lnTo>
                  <a:lnTo>
                    <a:pt x="21" y="24"/>
                  </a:lnTo>
                  <a:lnTo>
                    <a:pt x="27" y="33"/>
                  </a:lnTo>
                  <a:lnTo>
                    <a:pt x="27" y="42"/>
                  </a:lnTo>
                  <a:lnTo>
                    <a:pt x="27" y="51"/>
                  </a:lnTo>
                  <a:lnTo>
                    <a:pt x="21" y="60"/>
                  </a:lnTo>
                  <a:lnTo>
                    <a:pt x="12" y="60"/>
                  </a:lnTo>
                  <a:lnTo>
                    <a:pt x="12" y="48"/>
                  </a:lnTo>
                  <a:lnTo>
                    <a:pt x="12" y="39"/>
                  </a:lnTo>
                  <a:lnTo>
                    <a:pt x="12" y="30"/>
                  </a:lnTo>
                  <a:lnTo>
                    <a:pt x="6" y="21"/>
                  </a:lnTo>
                  <a:lnTo>
                    <a:pt x="0" y="12"/>
                  </a:lnTo>
                  <a:lnTo>
                    <a:pt x="9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4" name="Freeform 51"/>
            <p:cNvSpPr>
              <a:spLocks/>
            </p:cNvSpPr>
            <p:nvPr/>
          </p:nvSpPr>
          <p:spPr bwMode="auto">
            <a:xfrm>
              <a:off x="2185" y="2303"/>
              <a:ext cx="28" cy="82"/>
            </a:xfrm>
            <a:custGeom>
              <a:avLst/>
              <a:gdLst>
                <a:gd name="T0" fmla="*/ 15 w 28"/>
                <a:gd name="T1" fmla="*/ 0 h 82"/>
                <a:gd name="T2" fmla="*/ 12 w 28"/>
                <a:gd name="T3" fmla="*/ 9 h 82"/>
                <a:gd name="T4" fmla="*/ 3 w 28"/>
                <a:gd name="T5" fmla="*/ 15 h 82"/>
                <a:gd name="T6" fmla="*/ 0 w 28"/>
                <a:gd name="T7" fmla="*/ 24 h 82"/>
                <a:gd name="T8" fmla="*/ 9 w 28"/>
                <a:gd name="T9" fmla="*/ 27 h 82"/>
                <a:gd name="T10" fmla="*/ 18 w 28"/>
                <a:gd name="T11" fmla="*/ 30 h 82"/>
                <a:gd name="T12" fmla="*/ 27 w 28"/>
                <a:gd name="T13" fmla="*/ 30 h 82"/>
                <a:gd name="T14" fmla="*/ 27 w 28"/>
                <a:gd name="T15" fmla="*/ 39 h 82"/>
                <a:gd name="T16" fmla="*/ 24 w 28"/>
                <a:gd name="T17" fmla="*/ 48 h 82"/>
                <a:gd name="T18" fmla="*/ 24 w 28"/>
                <a:gd name="T19" fmla="*/ 57 h 82"/>
                <a:gd name="T20" fmla="*/ 18 w 28"/>
                <a:gd name="T21" fmla="*/ 66 h 82"/>
                <a:gd name="T22" fmla="*/ 18 w 28"/>
                <a:gd name="T23" fmla="*/ 75 h 82"/>
                <a:gd name="T24" fmla="*/ 9 w 28"/>
                <a:gd name="T25" fmla="*/ 81 h 82"/>
                <a:gd name="T26" fmla="*/ 9 w 28"/>
                <a:gd name="T27" fmla="*/ 72 h 82"/>
                <a:gd name="T28" fmla="*/ 9 w 28"/>
                <a:gd name="T29" fmla="*/ 63 h 82"/>
                <a:gd name="T30" fmla="*/ 9 w 28"/>
                <a:gd name="T31" fmla="*/ 54 h 82"/>
                <a:gd name="T32" fmla="*/ 9 w 28"/>
                <a:gd name="T33" fmla="*/ 45 h 82"/>
                <a:gd name="T34" fmla="*/ 9 w 28"/>
                <a:gd name="T35" fmla="*/ 36 h 82"/>
                <a:gd name="T36" fmla="*/ 6 w 28"/>
                <a:gd name="T37" fmla="*/ 27 h 82"/>
                <a:gd name="T38" fmla="*/ 0 w 28"/>
                <a:gd name="T39" fmla="*/ 18 h 82"/>
                <a:gd name="T40" fmla="*/ 0 w 28"/>
                <a:gd name="T41" fmla="*/ 9 h 82"/>
                <a:gd name="T42" fmla="*/ 6 w 28"/>
                <a:gd name="T43" fmla="*/ 0 h 82"/>
                <a:gd name="T44" fmla="*/ 15 w 28"/>
                <a:gd name="T45" fmla="*/ 0 h 8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82"/>
                <a:gd name="T71" fmla="*/ 28 w 28"/>
                <a:gd name="T72" fmla="*/ 82 h 8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82">
                  <a:moveTo>
                    <a:pt x="15" y="0"/>
                  </a:moveTo>
                  <a:lnTo>
                    <a:pt x="12" y="9"/>
                  </a:lnTo>
                  <a:lnTo>
                    <a:pt x="3" y="15"/>
                  </a:lnTo>
                  <a:lnTo>
                    <a:pt x="0" y="24"/>
                  </a:lnTo>
                  <a:lnTo>
                    <a:pt x="9" y="27"/>
                  </a:lnTo>
                  <a:lnTo>
                    <a:pt x="18" y="30"/>
                  </a:lnTo>
                  <a:lnTo>
                    <a:pt x="27" y="30"/>
                  </a:lnTo>
                  <a:lnTo>
                    <a:pt x="27" y="39"/>
                  </a:lnTo>
                  <a:lnTo>
                    <a:pt x="24" y="48"/>
                  </a:lnTo>
                  <a:lnTo>
                    <a:pt x="24" y="57"/>
                  </a:lnTo>
                  <a:lnTo>
                    <a:pt x="18" y="66"/>
                  </a:lnTo>
                  <a:lnTo>
                    <a:pt x="18" y="75"/>
                  </a:lnTo>
                  <a:lnTo>
                    <a:pt x="9" y="81"/>
                  </a:lnTo>
                  <a:lnTo>
                    <a:pt x="9" y="72"/>
                  </a:lnTo>
                  <a:lnTo>
                    <a:pt x="9" y="63"/>
                  </a:lnTo>
                  <a:lnTo>
                    <a:pt x="9" y="54"/>
                  </a:lnTo>
                  <a:lnTo>
                    <a:pt x="9" y="45"/>
                  </a:lnTo>
                  <a:lnTo>
                    <a:pt x="9" y="36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0" y="9"/>
                  </a:lnTo>
                  <a:lnTo>
                    <a:pt x="6" y="0"/>
                  </a:lnTo>
                  <a:lnTo>
                    <a:pt x="15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5" name="Freeform 52"/>
            <p:cNvSpPr>
              <a:spLocks/>
            </p:cNvSpPr>
            <p:nvPr/>
          </p:nvSpPr>
          <p:spPr bwMode="auto">
            <a:xfrm>
              <a:off x="2230" y="2396"/>
              <a:ext cx="30" cy="58"/>
            </a:xfrm>
            <a:custGeom>
              <a:avLst/>
              <a:gdLst>
                <a:gd name="T0" fmla="*/ 17 w 30"/>
                <a:gd name="T1" fmla="*/ 3 h 58"/>
                <a:gd name="T2" fmla="*/ 0 w 30"/>
                <a:gd name="T3" fmla="*/ 0 h 58"/>
                <a:gd name="T4" fmla="*/ 9 w 30"/>
                <a:gd name="T5" fmla="*/ 3 h 58"/>
                <a:gd name="T6" fmla="*/ 9 w 30"/>
                <a:gd name="T7" fmla="*/ 12 h 58"/>
                <a:gd name="T8" fmla="*/ 12 w 30"/>
                <a:gd name="T9" fmla="*/ 21 h 58"/>
                <a:gd name="T10" fmla="*/ 15 w 30"/>
                <a:gd name="T11" fmla="*/ 30 h 58"/>
                <a:gd name="T12" fmla="*/ 17 w 30"/>
                <a:gd name="T13" fmla="*/ 39 h 58"/>
                <a:gd name="T14" fmla="*/ 17 w 30"/>
                <a:gd name="T15" fmla="*/ 48 h 58"/>
                <a:gd name="T16" fmla="*/ 17 w 30"/>
                <a:gd name="T17" fmla="*/ 57 h 58"/>
                <a:gd name="T18" fmla="*/ 26 w 30"/>
                <a:gd name="T19" fmla="*/ 57 h 58"/>
                <a:gd name="T20" fmla="*/ 26 w 30"/>
                <a:gd name="T21" fmla="*/ 48 h 58"/>
                <a:gd name="T22" fmla="*/ 26 w 30"/>
                <a:gd name="T23" fmla="*/ 39 h 58"/>
                <a:gd name="T24" fmla="*/ 29 w 30"/>
                <a:gd name="T25" fmla="*/ 30 h 58"/>
                <a:gd name="T26" fmla="*/ 29 w 30"/>
                <a:gd name="T27" fmla="*/ 21 h 58"/>
                <a:gd name="T28" fmla="*/ 29 w 30"/>
                <a:gd name="T29" fmla="*/ 12 h 58"/>
                <a:gd name="T30" fmla="*/ 23 w 30"/>
                <a:gd name="T31" fmla="*/ 3 h 58"/>
                <a:gd name="T32" fmla="*/ 17 w 30"/>
                <a:gd name="T33" fmla="*/ 3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"/>
                <a:gd name="T52" fmla="*/ 0 h 58"/>
                <a:gd name="T53" fmla="*/ 30 w 30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" h="58">
                  <a:moveTo>
                    <a:pt x="17" y="3"/>
                  </a:moveTo>
                  <a:lnTo>
                    <a:pt x="0" y="0"/>
                  </a:lnTo>
                  <a:lnTo>
                    <a:pt x="9" y="3"/>
                  </a:lnTo>
                  <a:lnTo>
                    <a:pt x="9" y="12"/>
                  </a:lnTo>
                  <a:lnTo>
                    <a:pt x="12" y="21"/>
                  </a:lnTo>
                  <a:lnTo>
                    <a:pt x="15" y="30"/>
                  </a:lnTo>
                  <a:lnTo>
                    <a:pt x="17" y="39"/>
                  </a:lnTo>
                  <a:lnTo>
                    <a:pt x="17" y="48"/>
                  </a:lnTo>
                  <a:lnTo>
                    <a:pt x="17" y="57"/>
                  </a:lnTo>
                  <a:lnTo>
                    <a:pt x="26" y="57"/>
                  </a:lnTo>
                  <a:lnTo>
                    <a:pt x="26" y="48"/>
                  </a:lnTo>
                  <a:lnTo>
                    <a:pt x="26" y="39"/>
                  </a:lnTo>
                  <a:lnTo>
                    <a:pt x="29" y="30"/>
                  </a:lnTo>
                  <a:lnTo>
                    <a:pt x="29" y="21"/>
                  </a:lnTo>
                  <a:lnTo>
                    <a:pt x="29" y="12"/>
                  </a:lnTo>
                  <a:lnTo>
                    <a:pt x="23" y="3"/>
                  </a:lnTo>
                  <a:lnTo>
                    <a:pt x="17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6" name="Freeform 53"/>
            <p:cNvSpPr>
              <a:spLocks/>
            </p:cNvSpPr>
            <p:nvPr/>
          </p:nvSpPr>
          <p:spPr bwMode="auto">
            <a:xfrm>
              <a:off x="2388" y="2176"/>
              <a:ext cx="42" cy="44"/>
            </a:xfrm>
            <a:custGeom>
              <a:avLst/>
              <a:gdLst>
                <a:gd name="T0" fmla="*/ 3 w 42"/>
                <a:gd name="T1" fmla="*/ 31 h 44"/>
                <a:gd name="T2" fmla="*/ 12 w 42"/>
                <a:gd name="T3" fmla="*/ 31 h 44"/>
                <a:gd name="T4" fmla="*/ 18 w 42"/>
                <a:gd name="T5" fmla="*/ 21 h 44"/>
                <a:gd name="T6" fmla="*/ 21 w 42"/>
                <a:gd name="T7" fmla="*/ 9 h 44"/>
                <a:gd name="T8" fmla="*/ 29 w 42"/>
                <a:gd name="T9" fmla="*/ 6 h 44"/>
                <a:gd name="T10" fmla="*/ 38 w 42"/>
                <a:gd name="T11" fmla="*/ 0 h 44"/>
                <a:gd name="T12" fmla="*/ 41 w 42"/>
                <a:gd name="T13" fmla="*/ 9 h 44"/>
                <a:gd name="T14" fmla="*/ 35 w 42"/>
                <a:gd name="T15" fmla="*/ 21 h 44"/>
                <a:gd name="T16" fmla="*/ 29 w 42"/>
                <a:gd name="T17" fmla="*/ 31 h 44"/>
                <a:gd name="T18" fmla="*/ 26 w 42"/>
                <a:gd name="T19" fmla="*/ 40 h 44"/>
                <a:gd name="T20" fmla="*/ 18 w 42"/>
                <a:gd name="T21" fmla="*/ 40 h 44"/>
                <a:gd name="T22" fmla="*/ 9 w 42"/>
                <a:gd name="T23" fmla="*/ 40 h 44"/>
                <a:gd name="T24" fmla="*/ 0 w 42"/>
                <a:gd name="T25" fmla="*/ 43 h 44"/>
                <a:gd name="T26" fmla="*/ 3 w 42"/>
                <a:gd name="T27" fmla="*/ 31 h 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2"/>
                <a:gd name="T43" fmla="*/ 0 h 44"/>
                <a:gd name="T44" fmla="*/ 42 w 42"/>
                <a:gd name="T45" fmla="*/ 44 h 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2" h="44">
                  <a:moveTo>
                    <a:pt x="3" y="31"/>
                  </a:moveTo>
                  <a:lnTo>
                    <a:pt x="12" y="31"/>
                  </a:lnTo>
                  <a:lnTo>
                    <a:pt x="18" y="21"/>
                  </a:lnTo>
                  <a:lnTo>
                    <a:pt x="21" y="9"/>
                  </a:lnTo>
                  <a:lnTo>
                    <a:pt x="29" y="6"/>
                  </a:lnTo>
                  <a:lnTo>
                    <a:pt x="38" y="0"/>
                  </a:lnTo>
                  <a:lnTo>
                    <a:pt x="41" y="9"/>
                  </a:lnTo>
                  <a:lnTo>
                    <a:pt x="35" y="21"/>
                  </a:lnTo>
                  <a:lnTo>
                    <a:pt x="29" y="31"/>
                  </a:lnTo>
                  <a:lnTo>
                    <a:pt x="26" y="40"/>
                  </a:lnTo>
                  <a:lnTo>
                    <a:pt x="18" y="40"/>
                  </a:lnTo>
                  <a:lnTo>
                    <a:pt x="9" y="40"/>
                  </a:lnTo>
                  <a:lnTo>
                    <a:pt x="0" y="43"/>
                  </a:lnTo>
                  <a:lnTo>
                    <a:pt x="3" y="3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7" name="Freeform 54"/>
            <p:cNvSpPr>
              <a:spLocks/>
            </p:cNvSpPr>
            <p:nvPr/>
          </p:nvSpPr>
          <p:spPr bwMode="auto">
            <a:xfrm>
              <a:off x="2391" y="2303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6 w 17"/>
                <a:gd name="T3" fmla="*/ 8 h 17"/>
                <a:gd name="T4" fmla="*/ 0 w 17"/>
                <a:gd name="T5" fmla="*/ 16 h 17"/>
                <a:gd name="T6" fmla="*/ 0 w 17"/>
                <a:gd name="T7" fmla="*/ 0 h 1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7"/>
                <a:gd name="T14" fmla="*/ 17 w 17"/>
                <a:gd name="T15" fmla="*/ 17 h 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7">
                  <a:moveTo>
                    <a:pt x="0" y="0"/>
                  </a:moveTo>
                  <a:lnTo>
                    <a:pt x="16" y="8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8" name="Freeform 55"/>
            <p:cNvSpPr>
              <a:spLocks/>
            </p:cNvSpPr>
            <p:nvPr/>
          </p:nvSpPr>
          <p:spPr bwMode="auto">
            <a:xfrm>
              <a:off x="2391" y="2327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0 w 17"/>
                <a:gd name="T3" fmla="*/ 0 h 25"/>
                <a:gd name="T4" fmla="*/ 16 w 17"/>
                <a:gd name="T5" fmla="*/ 9 h 25"/>
                <a:gd name="T6" fmla="*/ 0 w 17"/>
                <a:gd name="T7" fmla="*/ 24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5"/>
                <a:gd name="T14" fmla="*/ 17 w 17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5">
                  <a:moveTo>
                    <a:pt x="0" y="24"/>
                  </a:moveTo>
                  <a:lnTo>
                    <a:pt x="0" y="0"/>
                  </a:lnTo>
                  <a:lnTo>
                    <a:pt x="16" y="9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89" name="Freeform 56"/>
            <p:cNvSpPr>
              <a:spLocks/>
            </p:cNvSpPr>
            <p:nvPr/>
          </p:nvSpPr>
          <p:spPr bwMode="auto">
            <a:xfrm>
              <a:off x="2486" y="2155"/>
              <a:ext cx="43" cy="22"/>
            </a:xfrm>
            <a:custGeom>
              <a:avLst/>
              <a:gdLst>
                <a:gd name="T0" fmla="*/ 0 w 43"/>
                <a:gd name="T1" fmla="*/ 3 h 22"/>
                <a:gd name="T2" fmla="*/ 24 w 43"/>
                <a:gd name="T3" fmla="*/ 0 h 22"/>
                <a:gd name="T4" fmla="*/ 33 w 43"/>
                <a:gd name="T5" fmla="*/ 3 h 22"/>
                <a:gd name="T6" fmla="*/ 42 w 43"/>
                <a:gd name="T7" fmla="*/ 3 h 22"/>
                <a:gd name="T8" fmla="*/ 39 w 43"/>
                <a:gd name="T9" fmla="*/ 15 h 22"/>
                <a:gd name="T10" fmla="*/ 30 w 43"/>
                <a:gd name="T11" fmla="*/ 21 h 22"/>
                <a:gd name="T12" fmla="*/ 21 w 43"/>
                <a:gd name="T13" fmla="*/ 21 h 22"/>
                <a:gd name="T14" fmla="*/ 15 w 43"/>
                <a:gd name="T15" fmla="*/ 12 h 22"/>
                <a:gd name="T16" fmla="*/ 15 w 43"/>
                <a:gd name="T17" fmla="*/ 3 h 22"/>
                <a:gd name="T18" fmla="*/ 0 w 43"/>
                <a:gd name="T19" fmla="*/ 3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22"/>
                <a:gd name="T32" fmla="*/ 43 w 43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22">
                  <a:moveTo>
                    <a:pt x="0" y="3"/>
                  </a:moveTo>
                  <a:lnTo>
                    <a:pt x="24" y="0"/>
                  </a:lnTo>
                  <a:lnTo>
                    <a:pt x="33" y="3"/>
                  </a:lnTo>
                  <a:lnTo>
                    <a:pt x="42" y="3"/>
                  </a:lnTo>
                  <a:lnTo>
                    <a:pt x="39" y="15"/>
                  </a:lnTo>
                  <a:lnTo>
                    <a:pt x="30" y="21"/>
                  </a:lnTo>
                  <a:lnTo>
                    <a:pt x="21" y="21"/>
                  </a:lnTo>
                  <a:lnTo>
                    <a:pt x="15" y="12"/>
                  </a:lnTo>
                  <a:lnTo>
                    <a:pt x="15" y="3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0" name="Freeform 57"/>
            <p:cNvSpPr>
              <a:spLocks/>
            </p:cNvSpPr>
            <p:nvPr/>
          </p:nvSpPr>
          <p:spPr bwMode="auto">
            <a:xfrm>
              <a:off x="2534" y="2195"/>
              <a:ext cx="17" cy="17"/>
            </a:xfrm>
            <a:custGeom>
              <a:avLst/>
              <a:gdLst>
                <a:gd name="T0" fmla="*/ 0 w 17"/>
                <a:gd name="T1" fmla="*/ 16 h 17"/>
                <a:gd name="T2" fmla="*/ 8 w 17"/>
                <a:gd name="T3" fmla="*/ 0 h 17"/>
                <a:gd name="T4" fmla="*/ 16 w 17"/>
                <a:gd name="T5" fmla="*/ 16 h 17"/>
                <a:gd name="T6" fmla="*/ 4 w 17"/>
                <a:gd name="T7" fmla="*/ 8 h 17"/>
                <a:gd name="T8" fmla="*/ 0 w 17"/>
                <a:gd name="T9" fmla="*/ 1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0" y="16"/>
                  </a:moveTo>
                  <a:lnTo>
                    <a:pt x="8" y="0"/>
                  </a:lnTo>
                  <a:lnTo>
                    <a:pt x="16" y="16"/>
                  </a:lnTo>
                  <a:lnTo>
                    <a:pt x="4" y="8"/>
                  </a:lnTo>
                  <a:lnTo>
                    <a:pt x="0" y="1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1" name="Freeform 58"/>
            <p:cNvSpPr>
              <a:spLocks/>
            </p:cNvSpPr>
            <p:nvPr/>
          </p:nvSpPr>
          <p:spPr bwMode="auto">
            <a:xfrm>
              <a:off x="2438" y="2189"/>
              <a:ext cx="19" cy="19"/>
            </a:xfrm>
            <a:custGeom>
              <a:avLst/>
              <a:gdLst>
                <a:gd name="T0" fmla="*/ 0 w 19"/>
                <a:gd name="T1" fmla="*/ 18 h 19"/>
                <a:gd name="T2" fmla="*/ 18 w 19"/>
                <a:gd name="T3" fmla="*/ 0 h 19"/>
                <a:gd name="T4" fmla="*/ 12 w 19"/>
                <a:gd name="T5" fmla="*/ 9 h 19"/>
                <a:gd name="T6" fmla="*/ 9 w 19"/>
                <a:gd name="T7" fmla="*/ 18 h 19"/>
                <a:gd name="T8" fmla="*/ 0 w 19"/>
                <a:gd name="T9" fmla="*/ 1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19"/>
                <a:gd name="T17" fmla="*/ 19 w 19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19">
                  <a:moveTo>
                    <a:pt x="0" y="18"/>
                  </a:moveTo>
                  <a:lnTo>
                    <a:pt x="18" y="0"/>
                  </a:lnTo>
                  <a:lnTo>
                    <a:pt x="12" y="9"/>
                  </a:lnTo>
                  <a:lnTo>
                    <a:pt x="9" y="18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2" name="Freeform 59"/>
            <p:cNvSpPr>
              <a:spLocks/>
            </p:cNvSpPr>
            <p:nvPr/>
          </p:nvSpPr>
          <p:spPr bwMode="auto">
            <a:xfrm>
              <a:off x="2391" y="2179"/>
              <a:ext cx="39" cy="47"/>
            </a:xfrm>
            <a:custGeom>
              <a:avLst/>
              <a:gdLst>
                <a:gd name="T0" fmla="*/ 0 w 39"/>
                <a:gd name="T1" fmla="*/ 28 h 47"/>
                <a:gd name="T2" fmla="*/ 9 w 39"/>
                <a:gd name="T3" fmla="*/ 31 h 47"/>
                <a:gd name="T4" fmla="*/ 15 w 39"/>
                <a:gd name="T5" fmla="*/ 21 h 47"/>
                <a:gd name="T6" fmla="*/ 18 w 39"/>
                <a:gd name="T7" fmla="*/ 12 h 47"/>
                <a:gd name="T8" fmla="*/ 20 w 39"/>
                <a:gd name="T9" fmla="*/ 3 h 47"/>
                <a:gd name="T10" fmla="*/ 29 w 39"/>
                <a:gd name="T11" fmla="*/ 0 h 47"/>
                <a:gd name="T12" fmla="*/ 38 w 39"/>
                <a:gd name="T13" fmla="*/ 0 h 47"/>
                <a:gd name="T14" fmla="*/ 38 w 39"/>
                <a:gd name="T15" fmla="*/ 9 h 47"/>
                <a:gd name="T16" fmla="*/ 35 w 39"/>
                <a:gd name="T17" fmla="*/ 18 h 47"/>
                <a:gd name="T18" fmla="*/ 35 w 39"/>
                <a:gd name="T19" fmla="*/ 28 h 47"/>
                <a:gd name="T20" fmla="*/ 26 w 39"/>
                <a:gd name="T21" fmla="*/ 28 h 47"/>
                <a:gd name="T22" fmla="*/ 23 w 39"/>
                <a:gd name="T23" fmla="*/ 37 h 47"/>
                <a:gd name="T24" fmla="*/ 15 w 39"/>
                <a:gd name="T25" fmla="*/ 40 h 47"/>
                <a:gd name="T26" fmla="*/ 6 w 39"/>
                <a:gd name="T27" fmla="*/ 46 h 47"/>
                <a:gd name="T28" fmla="*/ 3 w 39"/>
                <a:gd name="T29" fmla="*/ 37 h 47"/>
                <a:gd name="T30" fmla="*/ 0 w 39"/>
                <a:gd name="T31" fmla="*/ 28 h 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9"/>
                <a:gd name="T49" fmla="*/ 0 h 47"/>
                <a:gd name="T50" fmla="*/ 39 w 39"/>
                <a:gd name="T51" fmla="*/ 47 h 4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9" h="47">
                  <a:moveTo>
                    <a:pt x="0" y="28"/>
                  </a:moveTo>
                  <a:lnTo>
                    <a:pt x="9" y="31"/>
                  </a:lnTo>
                  <a:lnTo>
                    <a:pt x="15" y="21"/>
                  </a:lnTo>
                  <a:lnTo>
                    <a:pt x="18" y="12"/>
                  </a:lnTo>
                  <a:lnTo>
                    <a:pt x="20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38" y="9"/>
                  </a:lnTo>
                  <a:lnTo>
                    <a:pt x="35" y="18"/>
                  </a:lnTo>
                  <a:lnTo>
                    <a:pt x="35" y="28"/>
                  </a:lnTo>
                  <a:lnTo>
                    <a:pt x="26" y="28"/>
                  </a:lnTo>
                  <a:lnTo>
                    <a:pt x="23" y="37"/>
                  </a:lnTo>
                  <a:lnTo>
                    <a:pt x="15" y="40"/>
                  </a:lnTo>
                  <a:lnTo>
                    <a:pt x="6" y="46"/>
                  </a:lnTo>
                  <a:lnTo>
                    <a:pt x="3" y="37"/>
                  </a:lnTo>
                  <a:lnTo>
                    <a:pt x="0" y="2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3" name="Freeform 60"/>
            <p:cNvSpPr>
              <a:spLocks/>
            </p:cNvSpPr>
            <p:nvPr/>
          </p:nvSpPr>
          <p:spPr bwMode="auto">
            <a:xfrm>
              <a:off x="2531" y="2044"/>
              <a:ext cx="317" cy="416"/>
            </a:xfrm>
            <a:custGeom>
              <a:avLst/>
              <a:gdLst>
                <a:gd name="T0" fmla="*/ 15 w 317"/>
                <a:gd name="T1" fmla="*/ 204 h 416"/>
                <a:gd name="T2" fmla="*/ 33 w 317"/>
                <a:gd name="T3" fmla="*/ 201 h 416"/>
                <a:gd name="T4" fmla="*/ 51 w 317"/>
                <a:gd name="T5" fmla="*/ 201 h 416"/>
                <a:gd name="T6" fmla="*/ 69 w 317"/>
                <a:gd name="T7" fmla="*/ 198 h 416"/>
                <a:gd name="T8" fmla="*/ 78 w 317"/>
                <a:gd name="T9" fmla="*/ 180 h 416"/>
                <a:gd name="T10" fmla="*/ 86 w 317"/>
                <a:gd name="T11" fmla="*/ 165 h 416"/>
                <a:gd name="T12" fmla="*/ 104 w 317"/>
                <a:gd name="T13" fmla="*/ 153 h 416"/>
                <a:gd name="T14" fmla="*/ 125 w 317"/>
                <a:gd name="T15" fmla="*/ 150 h 416"/>
                <a:gd name="T16" fmla="*/ 143 w 317"/>
                <a:gd name="T17" fmla="*/ 138 h 416"/>
                <a:gd name="T18" fmla="*/ 155 w 317"/>
                <a:gd name="T19" fmla="*/ 126 h 416"/>
                <a:gd name="T20" fmla="*/ 161 w 317"/>
                <a:gd name="T21" fmla="*/ 108 h 416"/>
                <a:gd name="T22" fmla="*/ 179 w 317"/>
                <a:gd name="T23" fmla="*/ 99 h 416"/>
                <a:gd name="T24" fmla="*/ 194 w 317"/>
                <a:gd name="T25" fmla="*/ 87 h 416"/>
                <a:gd name="T26" fmla="*/ 212 w 317"/>
                <a:gd name="T27" fmla="*/ 69 h 416"/>
                <a:gd name="T28" fmla="*/ 224 w 317"/>
                <a:gd name="T29" fmla="*/ 51 h 416"/>
                <a:gd name="T30" fmla="*/ 233 w 317"/>
                <a:gd name="T31" fmla="*/ 33 h 416"/>
                <a:gd name="T32" fmla="*/ 238 w 317"/>
                <a:gd name="T33" fmla="*/ 15 h 416"/>
                <a:gd name="T34" fmla="*/ 253 w 317"/>
                <a:gd name="T35" fmla="*/ 0 h 416"/>
                <a:gd name="T36" fmla="*/ 259 w 317"/>
                <a:gd name="T37" fmla="*/ 18 h 416"/>
                <a:gd name="T38" fmla="*/ 271 w 317"/>
                <a:gd name="T39" fmla="*/ 36 h 416"/>
                <a:gd name="T40" fmla="*/ 286 w 317"/>
                <a:gd name="T41" fmla="*/ 51 h 416"/>
                <a:gd name="T42" fmla="*/ 301 w 317"/>
                <a:gd name="T43" fmla="*/ 63 h 416"/>
                <a:gd name="T44" fmla="*/ 313 w 317"/>
                <a:gd name="T45" fmla="*/ 81 h 416"/>
                <a:gd name="T46" fmla="*/ 316 w 317"/>
                <a:gd name="T47" fmla="*/ 102 h 416"/>
                <a:gd name="T48" fmla="*/ 301 w 317"/>
                <a:gd name="T49" fmla="*/ 117 h 416"/>
                <a:gd name="T50" fmla="*/ 292 w 317"/>
                <a:gd name="T51" fmla="*/ 135 h 416"/>
                <a:gd name="T52" fmla="*/ 289 w 317"/>
                <a:gd name="T53" fmla="*/ 153 h 416"/>
                <a:gd name="T54" fmla="*/ 286 w 317"/>
                <a:gd name="T55" fmla="*/ 174 h 416"/>
                <a:gd name="T56" fmla="*/ 289 w 317"/>
                <a:gd name="T57" fmla="*/ 192 h 416"/>
                <a:gd name="T58" fmla="*/ 298 w 317"/>
                <a:gd name="T59" fmla="*/ 214 h 416"/>
                <a:gd name="T60" fmla="*/ 307 w 317"/>
                <a:gd name="T61" fmla="*/ 229 h 416"/>
                <a:gd name="T62" fmla="*/ 307 w 317"/>
                <a:gd name="T63" fmla="*/ 247 h 416"/>
                <a:gd name="T64" fmla="*/ 289 w 317"/>
                <a:gd name="T65" fmla="*/ 259 h 416"/>
                <a:gd name="T66" fmla="*/ 277 w 317"/>
                <a:gd name="T67" fmla="*/ 283 h 416"/>
                <a:gd name="T68" fmla="*/ 265 w 317"/>
                <a:gd name="T69" fmla="*/ 301 h 416"/>
                <a:gd name="T70" fmla="*/ 253 w 317"/>
                <a:gd name="T71" fmla="*/ 316 h 416"/>
                <a:gd name="T72" fmla="*/ 241 w 317"/>
                <a:gd name="T73" fmla="*/ 334 h 416"/>
                <a:gd name="T74" fmla="*/ 241 w 317"/>
                <a:gd name="T75" fmla="*/ 352 h 416"/>
                <a:gd name="T76" fmla="*/ 238 w 317"/>
                <a:gd name="T77" fmla="*/ 373 h 416"/>
                <a:gd name="T78" fmla="*/ 227 w 317"/>
                <a:gd name="T79" fmla="*/ 388 h 416"/>
                <a:gd name="T80" fmla="*/ 218 w 317"/>
                <a:gd name="T81" fmla="*/ 406 h 416"/>
                <a:gd name="T82" fmla="*/ 200 w 317"/>
                <a:gd name="T83" fmla="*/ 412 h 416"/>
                <a:gd name="T84" fmla="*/ 182 w 317"/>
                <a:gd name="T85" fmla="*/ 415 h 416"/>
                <a:gd name="T86" fmla="*/ 164 w 317"/>
                <a:gd name="T87" fmla="*/ 403 h 416"/>
                <a:gd name="T88" fmla="*/ 146 w 317"/>
                <a:gd name="T89" fmla="*/ 397 h 416"/>
                <a:gd name="T90" fmla="*/ 125 w 317"/>
                <a:gd name="T91" fmla="*/ 394 h 416"/>
                <a:gd name="T92" fmla="*/ 107 w 317"/>
                <a:gd name="T93" fmla="*/ 397 h 416"/>
                <a:gd name="T94" fmla="*/ 89 w 317"/>
                <a:gd name="T95" fmla="*/ 400 h 416"/>
                <a:gd name="T96" fmla="*/ 72 w 317"/>
                <a:gd name="T97" fmla="*/ 385 h 416"/>
                <a:gd name="T98" fmla="*/ 54 w 317"/>
                <a:gd name="T99" fmla="*/ 379 h 416"/>
                <a:gd name="T100" fmla="*/ 36 w 317"/>
                <a:gd name="T101" fmla="*/ 379 h 416"/>
                <a:gd name="T102" fmla="*/ 27 w 317"/>
                <a:gd name="T103" fmla="*/ 361 h 416"/>
                <a:gd name="T104" fmla="*/ 27 w 317"/>
                <a:gd name="T105" fmla="*/ 343 h 416"/>
                <a:gd name="T106" fmla="*/ 18 w 317"/>
                <a:gd name="T107" fmla="*/ 322 h 416"/>
                <a:gd name="T108" fmla="*/ 0 w 317"/>
                <a:gd name="T109" fmla="*/ 307 h 416"/>
                <a:gd name="T110" fmla="*/ 0 w 317"/>
                <a:gd name="T111" fmla="*/ 286 h 416"/>
                <a:gd name="T112" fmla="*/ 0 w 317"/>
                <a:gd name="T113" fmla="*/ 265 h 416"/>
                <a:gd name="T114" fmla="*/ 3 w 317"/>
                <a:gd name="T115" fmla="*/ 244 h 416"/>
                <a:gd name="T116" fmla="*/ 6 w 317"/>
                <a:gd name="T117" fmla="*/ 226 h 416"/>
                <a:gd name="T118" fmla="*/ 3 w 317"/>
                <a:gd name="T119" fmla="*/ 211 h 4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17"/>
                <a:gd name="T181" fmla="*/ 0 h 416"/>
                <a:gd name="T182" fmla="*/ 317 w 317"/>
                <a:gd name="T183" fmla="*/ 416 h 4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17" h="416">
                  <a:moveTo>
                    <a:pt x="3" y="211"/>
                  </a:moveTo>
                  <a:lnTo>
                    <a:pt x="15" y="204"/>
                  </a:lnTo>
                  <a:lnTo>
                    <a:pt x="24" y="201"/>
                  </a:lnTo>
                  <a:lnTo>
                    <a:pt x="33" y="201"/>
                  </a:lnTo>
                  <a:lnTo>
                    <a:pt x="42" y="201"/>
                  </a:lnTo>
                  <a:lnTo>
                    <a:pt x="51" y="201"/>
                  </a:lnTo>
                  <a:lnTo>
                    <a:pt x="60" y="201"/>
                  </a:lnTo>
                  <a:lnTo>
                    <a:pt x="69" y="198"/>
                  </a:lnTo>
                  <a:lnTo>
                    <a:pt x="72" y="189"/>
                  </a:lnTo>
                  <a:lnTo>
                    <a:pt x="78" y="180"/>
                  </a:lnTo>
                  <a:lnTo>
                    <a:pt x="78" y="171"/>
                  </a:lnTo>
                  <a:lnTo>
                    <a:pt x="86" y="165"/>
                  </a:lnTo>
                  <a:lnTo>
                    <a:pt x="95" y="159"/>
                  </a:lnTo>
                  <a:lnTo>
                    <a:pt x="104" y="153"/>
                  </a:lnTo>
                  <a:lnTo>
                    <a:pt x="113" y="153"/>
                  </a:lnTo>
                  <a:lnTo>
                    <a:pt x="125" y="150"/>
                  </a:lnTo>
                  <a:lnTo>
                    <a:pt x="137" y="147"/>
                  </a:lnTo>
                  <a:lnTo>
                    <a:pt x="143" y="138"/>
                  </a:lnTo>
                  <a:lnTo>
                    <a:pt x="152" y="135"/>
                  </a:lnTo>
                  <a:lnTo>
                    <a:pt x="155" y="126"/>
                  </a:lnTo>
                  <a:lnTo>
                    <a:pt x="161" y="117"/>
                  </a:lnTo>
                  <a:lnTo>
                    <a:pt x="161" y="108"/>
                  </a:lnTo>
                  <a:lnTo>
                    <a:pt x="170" y="102"/>
                  </a:lnTo>
                  <a:lnTo>
                    <a:pt x="179" y="99"/>
                  </a:lnTo>
                  <a:lnTo>
                    <a:pt x="185" y="90"/>
                  </a:lnTo>
                  <a:lnTo>
                    <a:pt x="194" y="87"/>
                  </a:lnTo>
                  <a:lnTo>
                    <a:pt x="203" y="78"/>
                  </a:lnTo>
                  <a:lnTo>
                    <a:pt x="212" y="69"/>
                  </a:lnTo>
                  <a:lnTo>
                    <a:pt x="221" y="60"/>
                  </a:lnTo>
                  <a:lnTo>
                    <a:pt x="224" y="51"/>
                  </a:lnTo>
                  <a:lnTo>
                    <a:pt x="227" y="42"/>
                  </a:lnTo>
                  <a:lnTo>
                    <a:pt x="233" y="33"/>
                  </a:lnTo>
                  <a:lnTo>
                    <a:pt x="233" y="24"/>
                  </a:lnTo>
                  <a:lnTo>
                    <a:pt x="238" y="15"/>
                  </a:lnTo>
                  <a:lnTo>
                    <a:pt x="244" y="6"/>
                  </a:lnTo>
                  <a:lnTo>
                    <a:pt x="253" y="0"/>
                  </a:lnTo>
                  <a:lnTo>
                    <a:pt x="259" y="9"/>
                  </a:lnTo>
                  <a:lnTo>
                    <a:pt x="259" y="18"/>
                  </a:lnTo>
                  <a:lnTo>
                    <a:pt x="265" y="27"/>
                  </a:lnTo>
                  <a:lnTo>
                    <a:pt x="271" y="36"/>
                  </a:lnTo>
                  <a:lnTo>
                    <a:pt x="280" y="42"/>
                  </a:lnTo>
                  <a:lnTo>
                    <a:pt x="286" y="51"/>
                  </a:lnTo>
                  <a:lnTo>
                    <a:pt x="292" y="60"/>
                  </a:lnTo>
                  <a:lnTo>
                    <a:pt x="301" y="63"/>
                  </a:lnTo>
                  <a:lnTo>
                    <a:pt x="304" y="72"/>
                  </a:lnTo>
                  <a:lnTo>
                    <a:pt x="313" y="81"/>
                  </a:lnTo>
                  <a:lnTo>
                    <a:pt x="316" y="93"/>
                  </a:lnTo>
                  <a:lnTo>
                    <a:pt x="316" y="102"/>
                  </a:lnTo>
                  <a:lnTo>
                    <a:pt x="310" y="111"/>
                  </a:lnTo>
                  <a:lnTo>
                    <a:pt x="301" y="117"/>
                  </a:lnTo>
                  <a:lnTo>
                    <a:pt x="298" y="126"/>
                  </a:lnTo>
                  <a:lnTo>
                    <a:pt x="292" y="135"/>
                  </a:lnTo>
                  <a:lnTo>
                    <a:pt x="289" y="144"/>
                  </a:lnTo>
                  <a:lnTo>
                    <a:pt x="289" y="153"/>
                  </a:lnTo>
                  <a:lnTo>
                    <a:pt x="286" y="165"/>
                  </a:lnTo>
                  <a:lnTo>
                    <a:pt x="286" y="174"/>
                  </a:lnTo>
                  <a:lnTo>
                    <a:pt x="286" y="183"/>
                  </a:lnTo>
                  <a:lnTo>
                    <a:pt x="289" y="192"/>
                  </a:lnTo>
                  <a:lnTo>
                    <a:pt x="298" y="201"/>
                  </a:lnTo>
                  <a:lnTo>
                    <a:pt x="298" y="214"/>
                  </a:lnTo>
                  <a:lnTo>
                    <a:pt x="307" y="220"/>
                  </a:lnTo>
                  <a:lnTo>
                    <a:pt x="307" y="229"/>
                  </a:lnTo>
                  <a:lnTo>
                    <a:pt x="307" y="238"/>
                  </a:lnTo>
                  <a:lnTo>
                    <a:pt x="307" y="247"/>
                  </a:lnTo>
                  <a:lnTo>
                    <a:pt x="298" y="253"/>
                  </a:lnTo>
                  <a:lnTo>
                    <a:pt x="289" y="259"/>
                  </a:lnTo>
                  <a:lnTo>
                    <a:pt x="283" y="271"/>
                  </a:lnTo>
                  <a:lnTo>
                    <a:pt x="277" y="283"/>
                  </a:lnTo>
                  <a:lnTo>
                    <a:pt x="274" y="295"/>
                  </a:lnTo>
                  <a:lnTo>
                    <a:pt x="265" y="301"/>
                  </a:lnTo>
                  <a:lnTo>
                    <a:pt x="262" y="310"/>
                  </a:lnTo>
                  <a:lnTo>
                    <a:pt x="253" y="316"/>
                  </a:lnTo>
                  <a:lnTo>
                    <a:pt x="247" y="325"/>
                  </a:lnTo>
                  <a:lnTo>
                    <a:pt x="241" y="334"/>
                  </a:lnTo>
                  <a:lnTo>
                    <a:pt x="241" y="343"/>
                  </a:lnTo>
                  <a:lnTo>
                    <a:pt x="241" y="352"/>
                  </a:lnTo>
                  <a:lnTo>
                    <a:pt x="241" y="361"/>
                  </a:lnTo>
                  <a:lnTo>
                    <a:pt x="238" y="373"/>
                  </a:lnTo>
                  <a:lnTo>
                    <a:pt x="236" y="382"/>
                  </a:lnTo>
                  <a:lnTo>
                    <a:pt x="227" y="388"/>
                  </a:lnTo>
                  <a:lnTo>
                    <a:pt x="224" y="397"/>
                  </a:lnTo>
                  <a:lnTo>
                    <a:pt x="218" y="406"/>
                  </a:lnTo>
                  <a:lnTo>
                    <a:pt x="209" y="412"/>
                  </a:lnTo>
                  <a:lnTo>
                    <a:pt x="200" y="412"/>
                  </a:lnTo>
                  <a:lnTo>
                    <a:pt x="191" y="415"/>
                  </a:lnTo>
                  <a:lnTo>
                    <a:pt x="182" y="415"/>
                  </a:lnTo>
                  <a:lnTo>
                    <a:pt x="170" y="412"/>
                  </a:lnTo>
                  <a:lnTo>
                    <a:pt x="164" y="403"/>
                  </a:lnTo>
                  <a:lnTo>
                    <a:pt x="155" y="400"/>
                  </a:lnTo>
                  <a:lnTo>
                    <a:pt x="146" y="397"/>
                  </a:lnTo>
                  <a:lnTo>
                    <a:pt x="134" y="394"/>
                  </a:lnTo>
                  <a:lnTo>
                    <a:pt x="125" y="394"/>
                  </a:lnTo>
                  <a:lnTo>
                    <a:pt x="116" y="394"/>
                  </a:lnTo>
                  <a:lnTo>
                    <a:pt x="107" y="397"/>
                  </a:lnTo>
                  <a:lnTo>
                    <a:pt x="98" y="400"/>
                  </a:lnTo>
                  <a:lnTo>
                    <a:pt x="89" y="400"/>
                  </a:lnTo>
                  <a:lnTo>
                    <a:pt x="80" y="394"/>
                  </a:lnTo>
                  <a:lnTo>
                    <a:pt x="72" y="385"/>
                  </a:lnTo>
                  <a:lnTo>
                    <a:pt x="63" y="379"/>
                  </a:lnTo>
                  <a:lnTo>
                    <a:pt x="54" y="379"/>
                  </a:lnTo>
                  <a:lnTo>
                    <a:pt x="45" y="379"/>
                  </a:lnTo>
                  <a:lnTo>
                    <a:pt x="36" y="379"/>
                  </a:lnTo>
                  <a:lnTo>
                    <a:pt x="30" y="370"/>
                  </a:lnTo>
                  <a:lnTo>
                    <a:pt x="27" y="361"/>
                  </a:lnTo>
                  <a:lnTo>
                    <a:pt x="27" y="352"/>
                  </a:lnTo>
                  <a:lnTo>
                    <a:pt x="27" y="343"/>
                  </a:lnTo>
                  <a:lnTo>
                    <a:pt x="27" y="331"/>
                  </a:lnTo>
                  <a:lnTo>
                    <a:pt x="18" y="322"/>
                  </a:lnTo>
                  <a:lnTo>
                    <a:pt x="6" y="319"/>
                  </a:lnTo>
                  <a:lnTo>
                    <a:pt x="0" y="307"/>
                  </a:lnTo>
                  <a:lnTo>
                    <a:pt x="0" y="295"/>
                  </a:lnTo>
                  <a:lnTo>
                    <a:pt x="0" y="286"/>
                  </a:lnTo>
                  <a:lnTo>
                    <a:pt x="0" y="277"/>
                  </a:lnTo>
                  <a:lnTo>
                    <a:pt x="0" y="265"/>
                  </a:lnTo>
                  <a:lnTo>
                    <a:pt x="3" y="253"/>
                  </a:lnTo>
                  <a:lnTo>
                    <a:pt x="3" y="244"/>
                  </a:lnTo>
                  <a:lnTo>
                    <a:pt x="3" y="235"/>
                  </a:lnTo>
                  <a:lnTo>
                    <a:pt x="6" y="226"/>
                  </a:lnTo>
                  <a:lnTo>
                    <a:pt x="6" y="217"/>
                  </a:lnTo>
                  <a:lnTo>
                    <a:pt x="3" y="21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4" name="Freeform 61"/>
            <p:cNvSpPr>
              <a:spLocks/>
            </p:cNvSpPr>
            <p:nvPr/>
          </p:nvSpPr>
          <p:spPr bwMode="auto">
            <a:xfrm>
              <a:off x="2850" y="2252"/>
              <a:ext cx="210" cy="286"/>
            </a:xfrm>
            <a:custGeom>
              <a:avLst/>
              <a:gdLst>
                <a:gd name="T0" fmla="*/ 200 w 210"/>
                <a:gd name="T1" fmla="*/ 9 h 286"/>
                <a:gd name="T2" fmla="*/ 179 w 210"/>
                <a:gd name="T3" fmla="*/ 36 h 286"/>
                <a:gd name="T4" fmla="*/ 155 w 210"/>
                <a:gd name="T5" fmla="*/ 54 h 286"/>
                <a:gd name="T6" fmla="*/ 125 w 210"/>
                <a:gd name="T7" fmla="*/ 57 h 286"/>
                <a:gd name="T8" fmla="*/ 99 w 210"/>
                <a:gd name="T9" fmla="*/ 57 h 286"/>
                <a:gd name="T10" fmla="*/ 72 w 210"/>
                <a:gd name="T11" fmla="*/ 57 h 286"/>
                <a:gd name="T12" fmla="*/ 42 w 210"/>
                <a:gd name="T13" fmla="*/ 57 h 286"/>
                <a:gd name="T14" fmla="*/ 39 w 210"/>
                <a:gd name="T15" fmla="*/ 87 h 286"/>
                <a:gd name="T16" fmla="*/ 60 w 210"/>
                <a:gd name="T17" fmla="*/ 105 h 286"/>
                <a:gd name="T18" fmla="*/ 87 w 210"/>
                <a:gd name="T19" fmla="*/ 99 h 286"/>
                <a:gd name="T20" fmla="*/ 110 w 210"/>
                <a:gd name="T21" fmla="*/ 87 h 286"/>
                <a:gd name="T22" fmla="*/ 137 w 210"/>
                <a:gd name="T23" fmla="*/ 99 h 286"/>
                <a:gd name="T24" fmla="*/ 137 w 210"/>
                <a:gd name="T25" fmla="*/ 129 h 286"/>
                <a:gd name="T26" fmla="*/ 110 w 210"/>
                <a:gd name="T27" fmla="*/ 129 h 286"/>
                <a:gd name="T28" fmla="*/ 110 w 210"/>
                <a:gd name="T29" fmla="*/ 150 h 286"/>
                <a:gd name="T30" fmla="*/ 113 w 210"/>
                <a:gd name="T31" fmla="*/ 180 h 286"/>
                <a:gd name="T32" fmla="*/ 122 w 210"/>
                <a:gd name="T33" fmla="*/ 201 h 286"/>
                <a:gd name="T34" fmla="*/ 128 w 210"/>
                <a:gd name="T35" fmla="*/ 228 h 286"/>
                <a:gd name="T36" fmla="*/ 128 w 210"/>
                <a:gd name="T37" fmla="*/ 255 h 286"/>
                <a:gd name="T38" fmla="*/ 119 w 210"/>
                <a:gd name="T39" fmla="*/ 243 h 286"/>
                <a:gd name="T40" fmla="*/ 99 w 210"/>
                <a:gd name="T41" fmla="*/ 228 h 286"/>
                <a:gd name="T42" fmla="*/ 87 w 210"/>
                <a:gd name="T43" fmla="*/ 210 h 286"/>
                <a:gd name="T44" fmla="*/ 75 w 210"/>
                <a:gd name="T45" fmla="*/ 183 h 286"/>
                <a:gd name="T46" fmla="*/ 66 w 210"/>
                <a:gd name="T47" fmla="*/ 162 h 286"/>
                <a:gd name="T48" fmla="*/ 51 w 210"/>
                <a:gd name="T49" fmla="*/ 192 h 286"/>
                <a:gd name="T50" fmla="*/ 45 w 210"/>
                <a:gd name="T51" fmla="*/ 219 h 286"/>
                <a:gd name="T52" fmla="*/ 39 w 210"/>
                <a:gd name="T53" fmla="*/ 249 h 286"/>
                <a:gd name="T54" fmla="*/ 39 w 210"/>
                <a:gd name="T55" fmla="*/ 276 h 286"/>
                <a:gd name="T56" fmla="*/ 24 w 210"/>
                <a:gd name="T57" fmla="*/ 270 h 286"/>
                <a:gd name="T58" fmla="*/ 24 w 210"/>
                <a:gd name="T59" fmla="*/ 240 h 286"/>
                <a:gd name="T60" fmla="*/ 24 w 210"/>
                <a:gd name="T61" fmla="*/ 207 h 286"/>
                <a:gd name="T62" fmla="*/ 9 w 210"/>
                <a:gd name="T63" fmla="*/ 183 h 286"/>
                <a:gd name="T64" fmla="*/ 0 w 210"/>
                <a:gd name="T65" fmla="*/ 156 h 286"/>
                <a:gd name="T66" fmla="*/ 6 w 210"/>
                <a:gd name="T67" fmla="*/ 129 h 286"/>
                <a:gd name="T68" fmla="*/ 27 w 210"/>
                <a:gd name="T69" fmla="*/ 99 h 286"/>
                <a:gd name="T70" fmla="*/ 30 w 210"/>
                <a:gd name="T71" fmla="*/ 69 h 286"/>
                <a:gd name="T72" fmla="*/ 39 w 210"/>
                <a:gd name="T73" fmla="*/ 39 h 286"/>
                <a:gd name="T74" fmla="*/ 69 w 210"/>
                <a:gd name="T75" fmla="*/ 27 h 286"/>
                <a:gd name="T76" fmla="*/ 99 w 210"/>
                <a:gd name="T77" fmla="*/ 21 h 286"/>
                <a:gd name="T78" fmla="*/ 125 w 210"/>
                <a:gd name="T79" fmla="*/ 21 h 286"/>
                <a:gd name="T80" fmla="*/ 158 w 210"/>
                <a:gd name="T81" fmla="*/ 21 h 286"/>
                <a:gd name="T82" fmla="*/ 188 w 210"/>
                <a:gd name="T83" fmla="*/ 21 h 286"/>
                <a:gd name="T84" fmla="*/ 209 w 210"/>
                <a:gd name="T85" fmla="*/ 3 h 2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0"/>
                <a:gd name="T130" fmla="*/ 0 h 286"/>
                <a:gd name="T131" fmla="*/ 210 w 210"/>
                <a:gd name="T132" fmla="*/ 286 h 2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0" h="286">
                  <a:moveTo>
                    <a:pt x="209" y="3"/>
                  </a:moveTo>
                  <a:lnTo>
                    <a:pt x="200" y="0"/>
                  </a:lnTo>
                  <a:lnTo>
                    <a:pt x="200" y="9"/>
                  </a:lnTo>
                  <a:lnTo>
                    <a:pt x="191" y="18"/>
                  </a:lnTo>
                  <a:lnTo>
                    <a:pt x="185" y="27"/>
                  </a:lnTo>
                  <a:lnTo>
                    <a:pt x="179" y="36"/>
                  </a:lnTo>
                  <a:lnTo>
                    <a:pt x="170" y="42"/>
                  </a:lnTo>
                  <a:lnTo>
                    <a:pt x="164" y="51"/>
                  </a:lnTo>
                  <a:lnTo>
                    <a:pt x="155" y="54"/>
                  </a:lnTo>
                  <a:lnTo>
                    <a:pt x="146" y="57"/>
                  </a:lnTo>
                  <a:lnTo>
                    <a:pt x="134" y="57"/>
                  </a:lnTo>
                  <a:lnTo>
                    <a:pt x="125" y="57"/>
                  </a:lnTo>
                  <a:lnTo>
                    <a:pt x="116" y="57"/>
                  </a:lnTo>
                  <a:lnTo>
                    <a:pt x="107" y="57"/>
                  </a:lnTo>
                  <a:lnTo>
                    <a:pt x="99" y="57"/>
                  </a:lnTo>
                  <a:lnTo>
                    <a:pt x="90" y="57"/>
                  </a:lnTo>
                  <a:lnTo>
                    <a:pt x="81" y="57"/>
                  </a:lnTo>
                  <a:lnTo>
                    <a:pt x="72" y="57"/>
                  </a:lnTo>
                  <a:lnTo>
                    <a:pt x="63" y="57"/>
                  </a:lnTo>
                  <a:lnTo>
                    <a:pt x="54" y="57"/>
                  </a:lnTo>
                  <a:lnTo>
                    <a:pt x="42" y="57"/>
                  </a:lnTo>
                  <a:lnTo>
                    <a:pt x="42" y="69"/>
                  </a:lnTo>
                  <a:lnTo>
                    <a:pt x="42" y="78"/>
                  </a:lnTo>
                  <a:lnTo>
                    <a:pt x="39" y="87"/>
                  </a:lnTo>
                  <a:lnTo>
                    <a:pt x="42" y="99"/>
                  </a:lnTo>
                  <a:lnTo>
                    <a:pt x="51" y="99"/>
                  </a:lnTo>
                  <a:lnTo>
                    <a:pt x="60" y="105"/>
                  </a:lnTo>
                  <a:lnTo>
                    <a:pt x="69" y="105"/>
                  </a:lnTo>
                  <a:lnTo>
                    <a:pt x="78" y="105"/>
                  </a:lnTo>
                  <a:lnTo>
                    <a:pt x="87" y="99"/>
                  </a:lnTo>
                  <a:lnTo>
                    <a:pt x="93" y="90"/>
                  </a:lnTo>
                  <a:lnTo>
                    <a:pt x="102" y="87"/>
                  </a:lnTo>
                  <a:lnTo>
                    <a:pt x="110" y="87"/>
                  </a:lnTo>
                  <a:lnTo>
                    <a:pt x="119" y="93"/>
                  </a:lnTo>
                  <a:lnTo>
                    <a:pt x="128" y="99"/>
                  </a:lnTo>
                  <a:lnTo>
                    <a:pt x="137" y="99"/>
                  </a:lnTo>
                  <a:lnTo>
                    <a:pt x="146" y="111"/>
                  </a:lnTo>
                  <a:lnTo>
                    <a:pt x="146" y="123"/>
                  </a:lnTo>
                  <a:lnTo>
                    <a:pt x="137" y="129"/>
                  </a:lnTo>
                  <a:lnTo>
                    <a:pt x="128" y="129"/>
                  </a:lnTo>
                  <a:lnTo>
                    <a:pt x="119" y="129"/>
                  </a:lnTo>
                  <a:lnTo>
                    <a:pt x="110" y="129"/>
                  </a:lnTo>
                  <a:lnTo>
                    <a:pt x="99" y="135"/>
                  </a:lnTo>
                  <a:lnTo>
                    <a:pt x="102" y="144"/>
                  </a:lnTo>
                  <a:lnTo>
                    <a:pt x="110" y="150"/>
                  </a:lnTo>
                  <a:lnTo>
                    <a:pt x="113" y="159"/>
                  </a:lnTo>
                  <a:lnTo>
                    <a:pt x="113" y="171"/>
                  </a:lnTo>
                  <a:lnTo>
                    <a:pt x="113" y="180"/>
                  </a:lnTo>
                  <a:lnTo>
                    <a:pt x="113" y="189"/>
                  </a:lnTo>
                  <a:lnTo>
                    <a:pt x="113" y="198"/>
                  </a:lnTo>
                  <a:lnTo>
                    <a:pt x="122" y="201"/>
                  </a:lnTo>
                  <a:lnTo>
                    <a:pt x="125" y="210"/>
                  </a:lnTo>
                  <a:lnTo>
                    <a:pt x="125" y="219"/>
                  </a:lnTo>
                  <a:lnTo>
                    <a:pt x="128" y="228"/>
                  </a:lnTo>
                  <a:lnTo>
                    <a:pt x="128" y="237"/>
                  </a:lnTo>
                  <a:lnTo>
                    <a:pt x="128" y="246"/>
                  </a:lnTo>
                  <a:lnTo>
                    <a:pt x="128" y="255"/>
                  </a:lnTo>
                  <a:lnTo>
                    <a:pt x="128" y="264"/>
                  </a:lnTo>
                  <a:lnTo>
                    <a:pt x="122" y="252"/>
                  </a:lnTo>
                  <a:lnTo>
                    <a:pt x="119" y="243"/>
                  </a:lnTo>
                  <a:lnTo>
                    <a:pt x="116" y="231"/>
                  </a:lnTo>
                  <a:lnTo>
                    <a:pt x="107" y="228"/>
                  </a:lnTo>
                  <a:lnTo>
                    <a:pt x="99" y="228"/>
                  </a:lnTo>
                  <a:lnTo>
                    <a:pt x="87" y="228"/>
                  </a:lnTo>
                  <a:lnTo>
                    <a:pt x="87" y="219"/>
                  </a:lnTo>
                  <a:lnTo>
                    <a:pt x="87" y="210"/>
                  </a:lnTo>
                  <a:lnTo>
                    <a:pt x="84" y="201"/>
                  </a:lnTo>
                  <a:lnTo>
                    <a:pt x="75" y="192"/>
                  </a:lnTo>
                  <a:lnTo>
                    <a:pt x="75" y="183"/>
                  </a:lnTo>
                  <a:lnTo>
                    <a:pt x="75" y="171"/>
                  </a:lnTo>
                  <a:lnTo>
                    <a:pt x="75" y="162"/>
                  </a:lnTo>
                  <a:lnTo>
                    <a:pt x="66" y="162"/>
                  </a:lnTo>
                  <a:lnTo>
                    <a:pt x="60" y="171"/>
                  </a:lnTo>
                  <a:lnTo>
                    <a:pt x="57" y="180"/>
                  </a:lnTo>
                  <a:lnTo>
                    <a:pt x="51" y="192"/>
                  </a:lnTo>
                  <a:lnTo>
                    <a:pt x="48" y="201"/>
                  </a:lnTo>
                  <a:lnTo>
                    <a:pt x="45" y="210"/>
                  </a:lnTo>
                  <a:lnTo>
                    <a:pt x="45" y="219"/>
                  </a:lnTo>
                  <a:lnTo>
                    <a:pt x="45" y="228"/>
                  </a:lnTo>
                  <a:lnTo>
                    <a:pt x="42" y="237"/>
                  </a:lnTo>
                  <a:lnTo>
                    <a:pt x="39" y="249"/>
                  </a:lnTo>
                  <a:lnTo>
                    <a:pt x="36" y="258"/>
                  </a:lnTo>
                  <a:lnTo>
                    <a:pt x="36" y="267"/>
                  </a:lnTo>
                  <a:lnTo>
                    <a:pt x="39" y="276"/>
                  </a:lnTo>
                  <a:lnTo>
                    <a:pt x="39" y="285"/>
                  </a:lnTo>
                  <a:lnTo>
                    <a:pt x="27" y="279"/>
                  </a:lnTo>
                  <a:lnTo>
                    <a:pt x="24" y="270"/>
                  </a:lnTo>
                  <a:lnTo>
                    <a:pt x="24" y="261"/>
                  </a:lnTo>
                  <a:lnTo>
                    <a:pt x="24" y="249"/>
                  </a:lnTo>
                  <a:lnTo>
                    <a:pt x="24" y="240"/>
                  </a:lnTo>
                  <a:lnTo>
                    <a:pt x="24" y="231"/>
                  </a:lnTo>
                  <a:lnTo>
                    <a:pt x="24" y="216"/>
                  </a:lnTo>
                  <a:lnTo>
                    <a:pt x="24" y="207"/>
                  </a:lnTo>
                  <a:lnTo>
                    <a:pt x="15" y="201"/>
                  </a:lnTo>
                  <a:lnTo>
                    <a:pt x="12" y="192"/>
                  </a:lnTo>
                  <a:lnTo>
                    <a:pt x="9" y="183"/>
                  </a:lnTo>
                  <a:lnTo>
                    <a:pt x="0" y="177"/>
                  </a:lnTo>
                  <a:lnTo>
                    <a:pt x="0" y="165"/>
                  </a:lnTo>
                  <a:lnTo>
                    <a:pt x="0" y="156"/>
                  </a:lnTo>
                  <a:lnTo>
                    <a:pt x="3" y="147"/>
                  </a:lnTo>
                  <a:lnTo>
                    <a:pt x="6" y="138"/>
                  </a:lnTo>
                  <a:lnTo>
                    <a:pt x="6" y="129"/>
                  </a:lnTo>
                  <a:lnTo>
                    <a:pt x="15" y="120"/>
                  </a:lnTo>
                  <a:lnTo>
                    <a:pt x="21" y="111"/>
                  </a:lnTo>
                  <a:lnTo>
                    <a:pt x="27" y="99"/>
                  </a:lnTo>
                  <a:lnTo>
                    <a:pt x="27" y="87"/>
                  </a:lnTo>
                  <a:lnTo>
                    <a:pt x="30" y="78"/>
                  </a:lnTo>
                  <a:lnTo>
                    <a:pt x="30" y="69"/>
                  </a:lnTo>
                  <a:lnTo>
                    <a:pt x="30" y="60"/>
                  </a:lnTo>
                  <a:lnTo>
                    <a:pt x="30" y="51"/>
                  </a:lnTo>
                  <a:lnTo>
                    <a:pt x="39" y="39"/>
                  </a:lnTo>
                  <a:lnTo>
                    <a:pt x="51" y="33"/>
                  </a:lnTo>
                  <a:lnTo>
                    <a:pt x="60" y="30"/>
                  </a:lnTo>
                  <a:lnTo>
                    <a:pt x="69" y="27"/>
                  </a:lnTo>
                  <a:lnTo>
                    <a:pt x="78" y="24"/>
                  </a:lnTo>
                  <a:lnTo>
                    <a:pt x="87" y="24"/>
                  </a:lnTo>
                  <a:lnTo>
                    <a:pt x="99" y="21"/>
                  </a:lnTo>
                  <a:lnTo>
                    <a:pt x="107" y="21"/>
                  </a:lnTo>
                  <a:lnTo>
                    <a:pt x="116" y="21"/>
                  </a:lnTo>
                  <a:lnTo>
                    <a:pt x="125" y="21"/>
                  </a:lnTo>
                  <a:lnTo>
                    <a:pt x="134" y="21"/>
                  </a:lnTo>
                  <a:lnTo>
                    <a:pt x="146" y="21"/>
                  </a:lnTo>
                  <a:lnTo>
                    <a:pt x="158" y="21"/>
                  </a:lnTo>
                  <a:lnTo>
                    <a:pt x="170" y="21"/>
                  </a:lnTo>
                  <a:lnTo>
                    <a:pt x="179" y="21"/>
                  </a:lnTo>
                  <a:lnTo>
                    <a:pt x="188" y="21"/>
                  </a:lnTo>
                  <a:lnTo>
                    <a:pt x="197" y="18"/>
                  </a:lnTo>
                  <a:lnTo>
                    <a:pt x="203" y="9"/>
                  </a:lnTo>
                  <a:lnTo>
                    <a:pt x="209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5" name="Freeform 62"/>
            <p:cNvSpPr>
              <a:spLocks/>
            </p:cNvSpPr>
            <p:nvPr/>
          </p:nvSpPr>
          <p:spPr bwMode="auto">
            <a:xfrm>
              <a:off x="807" y="892"/>
              <a:ext cx="606" cy="529"/>
            </a:xfrm>
            <a:custGeom>
              <a:avLst/>
              <a:gdLst>
                <a:gd name="T0" fmla="*/ 18 w 606"/>
                <a:gd name="T1" fmla="*/ 426 h 529"/>
                <a:gd name="T2" fmla="*/ 57 w 606"/>
                <a:gd name="T3" fmla="*/ 441 h 529"/>
                <a:gd name="T4" fmla="*/ 92 w 606"/>
                <a:gd name="T5" fmla="*/ 462 h 529"/>
                <a:gd name="T6" fmla="*/ 128 w 606"/>
                <a:gd name="T7" fmla="*/ 462 h 529"/>
                <a:gd name="T8" fmla="*/ 167 w 606"/>
                <a:gd name="T9" fmla="*/ 459 h 529"/>
                <a:gd name="T10" fmla="*/ 188 w 606"/>
                <a:gd name="T11" fmla="*/ 426 h 529"/>
                <a:gd name="T12" fmla="*/ 203 w 606"/>
                <a:gd name="T13" fmla="*/ 393 h 529"/>
                <a:gd name="T14" fmla="*/ 194 w 606"/>
                <a:gd name="T15" fmla="*/ 354 h 529"/>
                <a:gd name="T16" fmla="*/ 170 w 606"/>
                <a:gd name="T17" fmla="*/ 330 h 529"/>
                <a:gd name="T18" fmla="*/ 146 w 606"/>
                <a:gd name="T19" fmla="*/ 300 h 529"/>
                <a:gd name="T20" fmla="*/ 182 w 606"/>
                <a:gd name="T21" fmla="*/ 291 h 529"/>
                <a:gd name="T22" fmla="*/ 221 w 606"/>
                <a:gd name="T23" fmla="*/ 294 h 529"/>
                <a:gd name="T24" fmla="*/ 256 w 606"/>
                <a:gd name="T25" fmla="*/ 294 h 529"/>
                <a:gd name="T26" fmla="*/ 298 w 606"/>
                <a:gd name="T27" fmla="*/ 282 h 529"/>
                <a:gd name="T28" fmla="*/ 301 w 606"/>
                <a:gd name="T29" fmla="*/ 246 h 529"/>
                <a:gd name="T30" fmla="*/ 334 w 606"/>
                <a:gd name="T31" fmla="*/ 228 h 529"/>
                <a:gd name="T32" fmla="*/ 370 w 606"/>
                <a:gd name="T33" fmla="*/ 210 h 529"/>
                <a:gd name="T34" fmla="*/ 399 w 606"/>
                <a:gd name="T35" fmla="*/ 204 h 529"/>
                <a:gd name="T36" fmla="*/ 399 w 606"/>
                <a:gd name="T37" fmla="*/ 165 h 529"/>
                <a:gd name="T38" fmla="*/ 426 w 606"/>
                <a:gd name="T39" fmla="*/ 126 h 529"/>
                <a:gd name="T40" fmla="*/ 447 w 606"/>
                <a:gd name="T41" fmla="*/ 90 h 529"/>
                <a:gd name="T42" fmla="*/ 453 w 606"/>
                <a:gd name="T43" fmla="*/ 51 h 529"/>
                <a:gd name="T44" fmla="*/ 474 w 606"/>
                <a:gd name="T45" fmla="*/ 15 h 529"/>
                <a:gd name="T46" fmla="*/ 510 w 606"/>
                <a:gd name="T47" fmla="*/ 9 h 529"/>
                <a:gd name="T48" fmla="*/ 557 w 606"/>
                <a:gd name="T49" fmla="*/ 3 h 529"/>
                <a:gd name="T50" fmla="*/ 593 w 606"/>
                <a:gd name="T51" fmla="*/ 18 h 529"/>
                <a:gd name="T52" fmla="*/ 605 w 606"/>
                <a:gd name="T53" fmla="*/ 57 h 529"/>
                <a:gd name="T54" fmla="*/ 581 w 606"/>
                <a:gd name="T55" fmla="*/ 78 h 529"/>
                <a:gd name="T56" fmla="*/ 563 w 606"/>
                <a:gd name="T57" fmla="*/ 117 h 529"/>
                <a:gd name="T58" fmla="*/ 563 w 606"/>
                <a:gd name="T59" fmla="*/ 156 h 529"/>
                <a:gd name="T60" fmla="*/ 554 w 606"/>
                <a:gd name="T61" fmla="*/ 189 h 529"/>
                <a:gd name="T62" fmla="*/ 548 w 606"/>
                <a:gd name="T63" fmla="*/ 228 h 529"/>
                <a:gd name="T64" fmla="*/ 530 w 606"/>
                <a:gd name="T65" fmla="*/ 267 h 529"/>
                <a:gd name="T66" fmla="*/ 513 w 606"/>
                <a:gd name="T67" fmla="*/ 306 h 529"/>
                <a:gd name="T68" fmla="*/ 489 w 606"/>
                <a:gd name="T69" fmla="*/ 342 h 529"/>
                <a:gd name="T70" fmla="*/ 447 w 606"/>
                <a:gd name="T71" fmla="*/ 360 h 529"/>
                <a:gd name="T72" fmla="*/ 411 w 606"/>
                <a:gd name="T73" fmla="*/ 384 h 529"/>
                <a:gd name="T74" fmla="*/ 429 w 606"/>
                <a:gd name="T75" fmla="*/ 414 h 529"/>
                <a:gd name="T76" fmla="*/ 450 w 606"/>
                <a:gd name="T77" fmla="*/ 447 h 529"/>
                <a:gd name="T78" fmla="*/ 453 w 606"/>
                <a:gd name="T79" fmla="*/ 486 h 529"/>
                <a:gd name="T80" fmla="*/ 426 w 606"/>
                <a:gd name="T81" fmla="*/ 498 h 529"/>
                <a:gd name="T82" fmla="*/ 387 w 606"/>
                <a:gd name="T83" fmla="*/ 510 h 529"/>
                <a:gd name="T84" fmla="*/ 358 w 606"/>
                <a:gd name="T85" fmla="*/ 519 h 529"/>
                <a:gd name="T86" fmla="*/ 352 w 606"/>
                <a:gd name="T87" fmla="*/ 483 h 529"/>
                <a:gd name="T88" fmla="*/ 316 w 606"/>
                <a:gd name="T89" fmla="*/ 465 h 529"/>
                <a:gd name="T90" fmla="*/ 280 w 606"/>
                <a:gd name="T91" fmla="*/ 450 h 529"/>
                <a:gd name="T92" fmla="*/ 241 w 606"/>
                <a:gd name="T93" fmla="*/ 471 h 529"/>
                <a:gd name="T94" fmla="*/ 197 w 606"/>
                <a:gd name="T95" fmla="*/ 471 h 529"/>
                <a:gd name="T96" fmla="*/ 158 w 606"/>
                <a:gd name="T97" fmla="*/ 459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06"/>
                <a:gd name="T148" fmla="*/ 0 h 529"/>
                <a:gd name="T149" fmla="*/ 606 w 606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06" h="529">
                  <a:moveTo>
                    <a:pt x="9" y="402"/>
                  </a:moveTo>
                  <a:lnTo>
                    <a:pt x="0" y="420"/>
                  </a:lnTo>
                  <a:lnTo>
                    <a:pt x="9" y="420"/>
                  </a:lnTo>
                  <a:lnTo>
                    <a:pt x="18" y="426"/>
                  </a:lnTo>
                  <a:lnTo>
                    <a:pt x="30" y="435"/>
                  </a:lnTo>
                  <a:lnTo>
                    <a:pt x="39" y="438"/>
                  </a:lnTo>
                  <a:lnTo>
                    <a:pt x="48" y="438"/>
                  </a:lnTo>
                  <a:lnTo>
                    <a:pt x="57" y="441"/>
                  </a:lnTo>
                  <a:lnTo>
                    <a:pt x="66" y="447"/>
                  </a:lnTo>
                  <a:lnTo>
                    <a:pt x="77" y="453"/>
                  </a:lnTo>
                  <a:lnTo>
                    <a:pt x="83" y="462"/>
                  </a:lnTo>
                  <a:lnTo>
                    <a:pt x="92" y="462"/>
                  </a:lnTo>
                  <a:lnTo>
                    <a:pt x="101" y="462"/>
                  </a:lnTo>
                  <a:lnTo>
                    <a:pt x="110" y="462"/>
                  </a:lnTo>
                  <a:lnTo>
                    <a:pt x="119" y="462"/>
                  </a:lnTo>
                  <a:lnTo>
                    <a:pt x="128" y="462"/>
                  </a:lnTo>
                  <a:lnTo>
                    <a:pt x="140" y="462"/>
                  </a:lnTo>
                  <a:lnTo>
                    <a:pt x="149" y="465"/>
                  </a:lnTo>
                  <a:lnTo>
                    <a:pt x="158" y="465"/>
                  </a:lnTo>
                  <a:lnTo>
                    <a:pt x="167" y="459"/>
                  </a:lnTo>
                  <a:lnTo>
                    <a:pt x="176" y="453"/>
                  </a:lnTo>
                  <a:lnTo>
                    <a:pt x="182" y="444"/>
                  </a:lnTo>
                  <a:lnTo>
                    <a:pt x="185" y="435"/>
                  </a:lnTo>
                  <a:lnTo>
                    <a:pt x="188" y="426"/>
                  </a:lnTo>
                  <a:lnTo>
                    <a:pt x="200" y="420"/>
                  </a:lnTo>
                  <a:lnTo>
                    <a:pt x="209" y="411"/>
                  </a:lnTo>
                  <a:lnTo>
                    <a:pt x="212" y="402"/>
                  </a:lnTo>
                  <a:lnTo>
                    <a:pt x="203" y="393"/>
                  </a:lnTo>
                  <a:lnTo>
                    <a:pt x="194" y="384"/>
                  </a:lnTo>
                  <a:lnTo>
                    <a:pt x="194" y="372"/>
                  </a:lnTo>
                  <a:lnTo>
                    <a:pt x="194" y="363"/>
                  </a:lnTo>
                  <a:lnTo>
                    <a:pt x="194" y="354"/>
                  </a:lnTo>
                  <a:lnTo>
                    <a:pt x="194" y="342"/>
                  </a:lnTo>
                  <a:lnTo>
                    <a:pt x="185" y="339"/>
                  </a:lnTo>
                  <a:lnTo>
                    <a:pt x="173" y="339"/>
                  </a:lnTo>
                  <a:lnTo>
                    <a:pt x="170" y="330"/>
                  </a:lnTo>
                  <a:lnTo>
                    <a:pt x="161" y="324"/>
                  </a:lnTo>
                  <a:lnTo>
                    <a:pt x="155" y="315"/>
                  </a:lnTo>
                  <a:lnTo>
                    <a:pt x="146" y="309"/>
                  </a:lnTo>
                  <a:lnTo>
                    <a:pt x="146" y="300"/>
                  </a:lnTo>
                  <a:lnTo>
                    <a:pt x="155" y="297"/>
                  </a:lnTo>
                  <a:lnTo>
                    <a:pt x="164" y="294"/>
                  </a:lnTo>
                  <a:lnTo>
                    <a:pt x="173" y="291"/>
                  </a:lnTo>
                  <a:lnTo>
                    <a:pt x="182" y="291"/>
                  </a:lnTo>
                  <a:lnTo>
                    <a:pt x="191" y="291"/>
                  </a:lnTo>
                  <a:lnTo>
                    <a:pt x="200" y="291"/>
                  </a:lnTo>
                  <a:lnTo>
                    <a:pt x="212" y="294"/>
                  </a:lnTo>
                  <a:lnTo>
                    <a:pt x="221" y="294"/>
                  </a:lnTo>
                  <a:lnTo>
                    <a:pt x="229" y="294"/>
                  </a:lnTo>
                  <a:lnTo>
                    <a:pt x="238" y="294"/>
                  </a:lnTo>
                  <a:lnTo>
                    <a:pt x="247" y="294"/>
                  </a:lnTo>
                  <a:lnTo>
                    <a:pt x="256" y="294"/>
                  </a:lnTo>
                  <a:lnTo>
                    <a:pt x="271" y="294"/>
                  </a:lnTo>
                  <a:lnTo>
                    <a:pt x="283" y="294"/>
                  </a:lnTo>
                  <a:lnTo>
                    <a:pt x="292" y="294"/>
                  </a:lnTo>
                  <a:lnTo>
                    <a:pt x="298" y="282"/>
                  </a:lnTo>
                  <a:lnTo>
                    <a:pt x="298" y="273"/>
                  </a:lnTo>
                  <a:lnTo>
                    <a:pt x="298" y="264"/>
                  </a:lnTo>
                  <a:lnTo>
                    <a:pt x="298" y="255"/>
                  </a:lnTo>
                  <a:lnTo>
                    <a:pt x="301" y="246"/>
                  </a:lnTo>
                  <a:lnTo>
                    <a:pt x="310" y="243"/>
                  </a:lnTo>
                  <a:lnTo>
                    <a:pt x="319" y="240"/>
                  </a:lnTo>
                  <a:lnTo>
                    <a:pt x="325" y="231"/>
                  </a:lnTo>
                  <a:lnTo>
                    <a:pt x="334" y="228"/>
                  </a:lnTo>
                  <a:lnTo>
                    <a:pt x="343" y="219"/>
                  </a:lnTo>
                  <a:lnTo>
                    <a:pt x="352" y="213"/>
                  </a:lnTo>
                  <a:lnTo>
                    <a:pt x="361" y="207"/>
                  </a:lnTo>
                  <a:lnTo>
                    <a:pt x="370" y="210"/>
                  </a:lnTo>
                  <a:lnTo>
                    <a:pt x="379" y="213"/>
                  </a:lnTo>
                  <a:lnTo>
                    <a:pt x="390" y="213"/>
                  </a:lnTo>
                  <a:lnTo>
                    <a:pt x="399" y="213"/>
                  </a:lnTo>
                  <a:lnTo>
                    <a:pt x="399" y="204"/>
                  </a:lnTo>
                  <a:lnTo>
                    <a:pt x="393" y="192"/>
                  </a:lnTo>
                  <a:lnTo>
                    <a:pt x="393" y="183"/>
                  </a:lnTo>
                  <a:lnTo>
                    <a:pt x="393" y="174"/>
                  </a:lnTo>
                  <a:lnTo>
                    <a:pt x="399" y="165"/>
                  </a:lnTo>
                  <a:lnTo>
                    <a:pt x="405" y="156"/>
                  </a:lnTo>
                  <a:lnTo>
                    <a:pt x="414" y="147"/>
                  </a:lnTo>
                  <a:lnTo>
                    <a:pt x="423" y="138"/>
                  </a:lnTo>
                  <a:lnTo>
                    <a:pt x="426" y="126"/>
                  </a:lnTo>
                  <a:lnTo>
                    <a:pt x="426" y="117"/>
                  </a:lnTo>
                  <a:lnTo>
                    <a:pt x="435" y="111"/>
                  </a:lnTo>
                  <a:lnTo>
                    <a:pt x="441" y="99"/>
                  </a:lnTo>
                  <a:lnTo>
                    <a:pt x="447" y="90"/>
                  </a:lnTo>
                  <a:lnTo>
                    <a:pt x="453" y="81"/>
                  </a:lnTo>
                  <a:lnTo>
                    <a:pt x="453" y="72"/>
                  </a:lnTo>
                  <a:lnTo>
                    <a:pt x="453" y="63"/>
                  </a:lnTo>
                  <a:lnTo>
                    <a:pt x="453" y="51"/>
                  </a:lnTo>
                  <a:lnTo>
                    <a:pt x="447" y="42"/>
                  </a:lnTo>
                  <a:lnTo>
                    <a:pt x="450" y="30"/>
                  </a:lnTo>
                  <a:lnTo>
                    <a:pt x="459" y="24"/>
                  </a:lnTo>
                  <a:lnTo>
                    <a:pt x="474" y="15"/>
                  </a:lnTo>
                  <a:lnTo>
                    <a:pt x="483" y="12"/>
                  </a:lnTo>
                  <a:lnTo>
                    <a:pt x="492" y="9"/>
                  </a:lnTo>
                  <a:lnTo>
                    <a:pt x="501" y="9"/>
                  </a:lnTo>
                  <a:lnTo>
                    <a:pt x="510" y="9"/>
                  </a:lnTo>
                  <a:lnTo>
                    <a:pt x="519" y="9"/>
                  </a:lnTo>
                  <a:lnTo>
                    <a:pt x="533" y="9"/>
                  </a:lnTo>
                  <a:lnTo>
                    <a:pt x="542" y="6"/>
                  </a:lnTo>
                  <a:lnTo>
                    <a:pt x="557" y="3"/>
                  </a:lnTo>
                  <a:lnTo>
                    <a:pt x="566" y="0"/>
                  </a:lnTo>
                  <a:lnTo>
                    <a:pt x="575" y="3"/>
                  </a:lnTo>
                  <a:lnTo>
                    <a:pt x="584" y="12"/>
                  </a:lnTo>
                  <a:lnTo>
                    <a:pt x="593" y="18"/>
                  </a:lnTo>
                  <a:lnTo>
                    <a:pt x="599" y="27"/>
                  </a:lnTo>
                  <a:lnTo>
                    <a:pt x="605" y="39"/>
                  </a:lnTo>
                  <a:lnTo>
                    <a:pt x="605" y="48"/>
                  </a:lnTo>
                  <a:lnTo>
                    <a:pt x="605" y="57"/>
                  </a:lnTo>
                  <a:lnTo>
                    <a:pt x="602" y="66"/>
                  </a:lnTo>
                  <a:lnTo>
                    <a:pt x="599" y="75"/>
                  </a:lnTo>
                  <a:lnTo>
                    <a:pt x="590" y="75"/>
                  </a:lnTo>
                  <a:lnTo>
                    <a:pt x="581" y="78"/>
                  </a:lnTo>
                  <a:lnTo>
                    <a:pt x="572" y="90"/>
                  </a:lnTo>
                  <a:lnTo>
                    <a:pt x="566" y="99"/>
                  </a:lnTo>
                  <a:lnTo>
                    <a:pt x="563" y="108"/>
                  </a:lnTo>
                  <a:lnTo>
                    <a:pt x="563" y="117"/>
                  </a:lnTo>
                  <a:lnTo>
                    <a:pt x="563" y="126"/>
                  </a:lnTo>
                  <a:lnTo>
                    <a:pt x="563" y="135"/>
                  </a:lnTo>
                  <a:lnTo>
                    <a:pt x="563" y="144"/>
                  </a:lnTo>
                  <a:lnTo>
                    <a:pt x="563" y="156"/>
                  </a:lnTo>
                  <a:lnTo>
                    <a:pt x="563" y="168"/>
                  </a:lnTo>
                  <a:lnTo>
                    <a:pt x="563" y="177"/>
                  </a:lnTo>
                  <a:lnTo>
                    <a:pt x="563" y="186"/>
                  </a:lnTo>
                  <a:lnTo>
                    <a:pt x="554" y="189"/>
                  </a:lnTo>
                  <a:lnTo>
                    <a:pt x="551" y="198"/>
                  </a:lnTo>
                  <a:lnTo>
                    <a:pt x="548" y="210"/>
                  </a:lnTo>
                  <a:lnTo>
                    <a:pt x="548" y="219"/>
                  </a:lnTo>
                  <a:lnTo>
                    <a:pt x="548" y="228"/>
                  </a:lnTo>
                  <a:lnTo>
                    <a:pt x="548" y="237"/>
                  </a:lnTo>
                  <a:lnTo>
                    <a:pt x="542" y="246"/>
                  </a:lnTo>
                  <a:lnTo>
                    <a:pt x="536" y="258"/>
                  </a:lnTo>
                  <a:lnTo>
                    <a:pt x="530" y="267"/>
                  </a:lnTo>
                  <a:lnTo>
                    <a:pt x="528" y="276"/>
                  </a:lnTo>
                  <a:lnTo>
                    <a:pt x="519" y="285"/>
                  </a:lnTo>
                  <a:lnTo>
                    <a:pt x="516" y="294"/>
                  </a:lnTo>
                  <a:lnTo>
                    <a:pt x="513" y="306"/>
                  </a:lnTo>
                  <a:lnTo>
                    <a:pt x="507" y="315"/>
                  </a:lnTo>
                  <a:lnTo>
                    <a:pt x="501" y="324"/>
                  </a:lnTo>
                  <a:lnTo>
                    <a:pt x="492" y="333"/>
                  </a:lnTo>
                  <a:lnTo>
                    <a:pt x="489" y="342"/>
                  </a:lnTo>
                  <a:lnTo>
                    <a:pt x="480" y="345"/>
                  </a:lnTo>
                  <a:lnTo>
                    <a:pt x="471" y="354"/>
                  </a:lnTo>
                  <a:lnTo>
                    <a:pt x="459" y="354"/>
                  </a:lnTo>
                  <a:lnTo>
                    <a:pt x="447" y="360"/>
                  </a:lnTo>
                  <a:lnTo>
                    <a:pt x="435" y="366"/>
                  </a:lnTo>
                  <a:lnTo>
                    <a:pt x="423" y="369"/>
                  </a:lnTo>
                  <a:lnTo>
                    <a:pt x="411" y="375"/>
                  </a:lnTo>
                  <a:lnTo>
                    <a:pt x="411" y="384"/>
                  </a:lnTo>
                  <a:lnTo>
                    <a:pt x="411" y="393"/>
                  </a:lnTo>
                  <a:lnTo>
                    <a:pt x="411" y="402"/>
                  </a:lnTo>
                  <a:lnTo>
                    <a:pt x="420" y="411"/>
                  </a:lnTo>
                  <a:lnTo>
                    <a:pt x="429" y="414"/>
                  </a:lnTo>
                  <a:lnTo>
                    <a:pt x="438" y="420"/>
                  </a:lnTo>
                  <a:lnTo>
                    <a:pt x="438" y="429"/>
                  </a:lnTo>
                  <a:lnTo>
                    <a:pt x="444" y="438"/>
                  </a:lnTo>
                  <a:lnTo>
                    <a:pt x="450" y="447"/>
                  </a:lnTo>
                  <a:lnTo>
                    <a:pt x="450" y="459"/>
                  </a:lnTo>
                  <a:lnTo>
                    <a:pt x="450" y="468"/>
                  </a:lnTo>
                  <a:lnTo>
                    <a:pt x="453" y="477"/>
                  </a:lnTo>
                  <a:lnTo>
                    <a:pt x="453" y="486"/>
                  </a:lnTo>
                  <a:lnTo>
                    <a:pt x="453" y="495"/>
                  </a:lnTo>
                  <a:lnTo>
                    <a:pt x="444" y="498"/>
                  </a:lnTo>
                  <a:lnTo>
                    <a:pt x="435" y="498"/>
                  </a:lnTo>
                  <a:lnTo>
                    <a:pt x="426" y="498"/>
                  </a:lnTo>
                  <a:lnTo>
                    <a:pt x="417" y="501"/>
                  </a:lnTo>
                  <a:lnTo>
                    <a:pt x="408" y="501"/>
                  </a:lnTo>
                  <a:lnTo>
                    <a:pt x="399" y="504"/>
                  </a:lnTo>
                  <a:lnTo>
                    <a:pt x="387" y="510"/>
                  </a:lnTo>
                  <a:lnTo>
                    <a:pt x="376" y="516"/>
                  </a:lnTo>
                  <a:lnTo>
                    <a:pt x="370" y="525"/>
                  </a:lnTo>
                  <a:lnTo>
                    <a:pt x="361" y="528"/>
                  </a:lnTo>
                  <a:lnTo>
                    <a:pt x="358" y="519"/>
                  </a:lnTo>
                  <a:lnTo>
                    <a:pt x="358" y="510"/>
                  </a:lnTo>
                  <a:lnTo>
                    <a:pt x="358" y="501"/>
                  </a:lnTo>
                  <a:lnTo>
                    <a:pt x="358" y="492"/>
                  </a:lnTo>
                  <a:lnTo>
                    <a:pt x="352" y="483"/>
                  </a:lnTo>
                  <a:lnTo>
                    <a:pt x="340" y="477"/>
                  </a:lnTo>
                  <a:lnTo>
                    <a:pt x="331" y="477"/>
                  </a:lnTo>
                  <a:lnTo>
                    <a:pt x="325" y="468"/>
                  </a:lnTo>
                  <a:lnTo>
                    <a:pt x="316" y="465"/>
                  </a:lnTo>
                  <a:lnTo>
                    <a:pt x="310" y="456"/>
                  </a:lnTo>
                  <a:lnTo>
                    <a:pt x="301" y="450"/>
                  </a:lnTo>
                  <a:lnTo>
                    <a:pt x="292" y="450"/>
                  </a:lnTo>
                  <a:lnTo>
                    <a:pt x="280" y="450"/>
                  </a:lnTo>
                  <a:lnTo>
                    <a:pt x="271" y="459"/>
                  </a:lnTo>
                  <a:lnTo>
                    <a:pt x="259" y="465"/>
                  </a:lnTo>
                  <a:lnTo>
                    <a:pt x="250" y="471"/>
                  </a:lnTo>
                  <a:lnTo>
                    <a:pt x="241" y="471"/>
                  </a:lnTo>
                  <a:lnTo>
                    <a:pt x="229" y="471"/>
                  </a:lnTo>
                  <a:lnTo>
                    <a:pt x="221" y="471"/>
                  </a:lnTo>
                  <a:lnTo>
                    <a:pt x="206" y="471"/>
                  </a:lnTo>
                  <a:lnTo>
                    <a:pt x="197" y="471"/>
                  </a:lnTo>
                  <a:lnTo>
                    <a:pt x="188" y="468"/>
                  </a:lnTo>
                  <a:lnTo>
                    <a:pt x="173" y="468"/>
                  </a:lnTo>
                  <a:lnTo>
                    <a:pt x="164" y="468"/>
                  </a:lnTo>
                  <a:lnTo>
                    <a:pt x="158" y="45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6" name="Freeform 63"/>
            <p:cNvSpPr>
              <a:spLocks/>
            </p:cNvSpPr>
            <p:nvPr/>
          </p:nvSpPr>
          <p:spPr bwMode="auto">
            <a:xfrm>
              <a:off x="1418" y="910"/>
              <a:ext cx="669" cy="607"/>
            </a:xfrm>
            <a:custGeom>
              <a:avLst/>
              <a:gdLst>
                <a:gd name="T0" fmla="*/ 18 w 669"/>
                <a:gd name="T1" fmla="*/ 42 h 607"/>
                <a:gd name="T2" fmla="*/ 54 w 669"/>
                <a:gd name="T3" fmla="*/ 15 h 607"/>
                <a:gd name="T4" fmla="*/ 95 w 669"/>
                <a:gd name="T5" fmla="*/ 0 h 607"/>
                <a:gd name="T6" fmla="*/ 116 w 669"/>
                <a:gd name="T7" fmla="*/ 24 h 607"/>
                <a:gd name="T8" fmla="*/ 98 w 669"/>
                <a:gd name="T9" fmla="*/ 54 h 607"/>
                <a:gd name="T10" fmla="*/ 81 w 669"/>
                <a:gd name="T11" fmla="*/ 87 h 607"/>
                <a:gd name="T12" fmla="*/ 75 w 669"/>
                <a:gd name="T13" fmla="*/ 123 h 607"/>
                <a:gd name="T14" fmla="*/ 72 w 669"/>
                <a:gd name="T15" fmla="*/ 165 h 607"/>
                <a:gd name="T16" fmla="*/ 89 w 669"/>
                <a:gd name="T17" fmla="*/ 192 h 607"/>
                <a:gd name="T18" fmla="*/ 125 w 669"/>
                <a:gd name="T19" fmla="*/ 210 h 607"/>
                <a:gd name="T20" fmla="*/ 164 w 669"/>
                <a:gd name="T21" fmla="*/ 231 h 607"/>
                <a:gd name="T22" fmla="*/ 197 w 669"/>
                <a:gd name="T23" fmla="*/ 255 h 607"/>
                <a:gd name="T24" fmla="*/ 224 w 669"/>
                <a:gd name="T25" fmla="*/ 288 h 607"/>
                <a:gd name="T26" fmla="*/ 271 w 669"/>
                <a:gd name="T27" fmla="*/ 306 h 607"/>
                <a:gd name="T28" fmla="*/ 319 w 669"/>
                <a:gd name="T29" fmla="*/ 327 h 607"/>
                <a:gd name="T30" fmla="*/ 364 w 669"/>
                <a:gd name="T31" fmla="*/ 345 h 607"/>
                <a:gd name="T32" fmla="*/ 409 w 669"/>
                <a:gd name="T33" fmla="*/ 375 h 607"/>
                <a:gd name="T34" fmla="*/ 450 w 669"/>
                <a:gd name="T35" fmla="*/ 390 h 607"/>
                <a:gd name="T36" fmla="*/ 483 w 669"/>
                <a:gd name="T37" fmla="*/ 381 h 607"/>
                <a:gd name="T38" fmla="*/ 522 w 669"/>
                <a:gd name="T39" fmla="*/ 360 h 607"/>
                <a:gd name="T40" fmla="*/ 537 w 669"/>
                <a:gd name="T41" fmla="*/ 315 h 607"/>
                <a:gd name="T42" fmla="*/ 573 w 669"/>
                <a:gd name="T43" fmla="*/ 294 h 607"/>
                <a:gd name="T44" fmla="*/ 620 w 669"/>
                <a:gd name="T45" fmla="*/ 285 h 607"/>
                <a:gd name="T46" fmla="*/ 641 w 669"/>
                <a:gd name="T47" fmla="*/ 312 h 607"/>
                <a:gd name="T48" fmla="*/ 668 w 669"/>
                <a:gd name="T49" fmla="*/ 348 h 607"/>
                <a:gd name="T50" fmla="*/ 638 w 669"/>
                <a:gd name="T51" fmla="*/ 375 h 607"/>
                <a:gd name="T52" fmla="*/ 623 w 669"/>
                <a:gd name="T53" fmla="*/ 411 h 607"/>
                <a:gd name="T54" fmla="*/ 608 w 669"/>
                <a:gd name="T55" fmla="*/ 441 h 607"/>
                <a:gd name="T56" fmla="*/ 602 w 669"/>
                <a:gd name="T57" fmla="*/ 483 h 607"/>
                <a:gd name="T58" fmla="*/ 573 w 669"/>
                <a:gd name="T59" fmla="*/ 504 h 607"/>
                <a:gd name="T60" fmla="*/ 567 w 669"/>
                <a:gd name="T61" fmla="*/ 543 h 607"/>
                <a:gd name="T62" fmla="*/ 564 w 669"/>
                <a:gd name="T63" fmla="*/ 585 h 607"/>
                <a:gd name="T64" fmla="*/ 543 w 669"/>
                <a:gd name="T65" fmla="*/ 597 h 607"/>
                <a:gd name="T66" fmla="*/ 546 w 669"/>
                <a:gd name="T67" fmla="*/ 561 h 607"/>
                <a:gd name="T68" fmla="*/ 531 w 669"/>
                <a:gd name="T69" fmla="*/ 534 h 607"/>
                <a:gd name="T70" fmla="*/ 510 w 669"/>
                <a:gd name="T71" fmla="*/ 495 h 607"/>
                <a:gd name="T72" fmla="*/ 528 w 669"/>
                <a:gd name="T73" fmla="*/ 468 h 607"/>
                <a:gd name="T74" fmla="*/ 483 w 669"/>
                <a:gd name="T75" fmla="*/ 453 h 607"/>
                <a:gd name="T76" fmla="*/ 438 w 669"/>
                <a:gd name="T77" fmla="*/ 450 h 607"/>
                <a:gd name="T78" fmla="*/ 403 w 669"/>
                <a:gd name="T79" fmla="*/ 420 h 607"/>
                <a:gd name="T80" fmla="*/ 361 w 669"/>
                <a:gd name="T81" fmla="*/ 408 h 607"/>
                <a:gd name="T82" fmla="*/ 316 w 669"/>
                <a:gd name="T83" fmla="*/ 402 h 607"/>
                <a:gd name="T84" fmla="*/ 280 w 669"/>
                <a:gd name="T85" fmla="*/ 369 h 607"/>
                <a:gd name="T86" fmla="*/ 239 w 669"/>
                <a:gd name="T87" fmla="*/ 360 h 607"/>
                <a:gd name="T88" fmla="*/ 194 w 669"/>
                <a:gd name="T89" fmla="*/ 360 h 607"/>
                <a:gd name="T90" fmla="*/ 155 w 669"/>
                <a:gd name="T91" fmla="*/ 336 h 607"/>
                <a:gd name="T92" fmla="*/ 125 w 669"/>
                <a:gd name="T93" fmla="*/ 309 h 607"/>
                <a:gd name="T94" fmla="*/ 128 w 669"/>
                <a:gd name="T95" fmla="*/ 273 h 607"/>
                <a:gd name="T96" fmla="*/ 152 w 669"/>
                <a:gd name="T97" fmla="*/ 243 h 6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607"/>
                <a:gd name="T149" fmla="*/ 669 w 669"/>
                <a:gd name="T150" fmla="*/ 607 h 60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607">
                  <a:moveTo>
                    <a:pt x="18" y="48"/>
                  </a:moveTo>
                  <a:lnTo>
                    <a:pt x="0" y="42"/>
                  </a:lnTo>
                  <a:lnTo>
                    <a:pt x="9" y="42"/>
                  </a:lnTo>
                  <a:lnTo>
                    <a:pt x="18" y="42"/>
                  </a:lnTo>
                  <a:lnTo>
                    <a:pt x="30" y="33"/>
                  </a:lnTo>
                  <a:lnTo>
                    <a:pt x="39" y="30"/>
                  </a:lnTo>
                  <a:lnTo>
                    <a:pt x="45" y="21"/>
                  </a:lnTo>
                  <a:lnTo>
                    <a:pt x="54" y="15"/>
                  </a:lnTo>
                  <a:lnTo>
                    <a:pt x="69" y="6"/>
                  </a:lnTo>
                  <a:lnTo>
                    <a:pt x="78" y="0"/>
                  </a:lnTo>
                  <a:lnTo>
                    <a:pt x="86" y="0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13" y="6"/>
                  </a:lnTo>
                  <a:lnTo>
                    <a:pt x="116" y="15"/>
                  </a:lnTo>
                  <a:lnTo>
                    <a:pt x="116" y="24"/>
                  </a:lnTo>
                  <a:lnTo>
                    <a:pt x="116" y="33"/>
                  </a:lnTo>
                  <a:lnTo>
                    <a:pt x="113" y="42"/>
                  </a:lnTo>
                  <a:lnTo>
                    <a:pt x="107" y="51"/>
                  </a:lnTo>
                  <a:lnTo>
                    <a:pt x="98" y="54"/>
                  </a:lnTo>
                  <a:lnTo>
                    <a:pt x="98" y="63"/>
                  </a:lnTo>
                  <a:lnTo>
                    <a:pt x="89" y="69"/>
                  </a:lnTo>
                  <a:lnTo>
                    <a:pt x="86" y="78"/>
                  </a:lnTo>
                  <a:lnTo>
                    <a:pt x="81" y="87"/>
                  </a:lnTo>
                  <a:lnTo>
                    <a:pt x="78" y="96"/>
                  </a:lnTo>
                  <a:lnTo>
                    <a:pt x="75" y="105"/>
                  </a:lnTo>
                  <a:lnTo>
                    <a:pt x="75" y="114"/>
                  </a:lnTo>
                  <a:lnTo>
                    <a:pt x="75" y="123"/>
                  </a:lnTo>
                  <a:lnTo>
                    <a:pt x="75" y="135"/>
                  </a:lnTo>
                  <a:lnTo>
                    <a:pt x="72" y="144"/>
                  </a:lnTo>
                  <a:lnTo>
                    <a:pt x="72" y="153"/>
                  </a:lnTo>
                  <a:lnTo>
                    <a:pt x="72" y="165"/>
                  </a:lnTo>
                  <a:lnTo>
                    <a:pt x="72" y="174"/>
                  </a:lnTo>
                  <a:lnTo>
                    <a:pt x="72" y="183"/>
                  </a:lnTo>
                  <a:lnTo>
                    <a:pt x="81" y="186"/>
                  </a:lnTo>
                  <a:lnTo>
                    <a:pt x="89" y="192"/>
                  </a:lnTo>
                  <a:lnTo>
                    <a:pt x="98" y="198"/>
                  </a:lnTo>
                  <a:lnTo>
                    <a:pt x="107" y="204"/>
                  </a:lnTo>
                  <a:lnTo>
                    <a:pt x="116" y="207"/>
                  </a:lnTo>
                  <a:lnTo>
                    <a:pt x="125" y="210"/>
                  </a:lnTo>
                  <a:lnTo>
                    <a:pt x="137" y="216"/>
                  </a:lnTo>
                  <a:lnTo>
                    <a:pt x="146" y="219"/>
                  </a:lnTo>
                  <a:lnTo>
                    <a:pt x="155" y="228"/>
                  </a:lnTo>
                  <a:lnTo>
                    <a:pt x="164" y="231"/>
                  </a:lnTo>
                  <a:lnTo>
                    <a:pt x="170" y="243"/>
                  </a:lnTo>
                  <a:lnTo>
                    <a:pt x="179" y="246"/>
                  </a:lnTo>
                  <a:lnTo>
                    <a:pt x="188" y="249"/>
                  </a:lnTo>
                  <a:lnTo>
                    <a:pt x="197" y="255"/>
                  </a:lnTo>
                  <a:lnTo>
                    <a:pt x="209" y="261"/>
                  </a:lnTo>
                  <a:lnTo>
                    <a:pt x="215" y="270"/>
                  </a:lnTo>
                  <a:lnTo>
                    <a:pt x="218" y="279"/>
                  </a:lnTo>
                  <a:lnTo>
                    <a:pt x="224" y="288"/>
                  </a:lnTo>
                  <a:lnTo>
                    <a:pt x="233" y="291"/>
                  </a:lnTo>
                  <a:lnTo>
                    <a:pt x="245" y="291"/>
                  </a:lnTo>
                  <a:lnTo>
                    <a:pt x="256" y="300"/>
                  </a:lnTo>
                  <a:lnTo>
                    <a:pt x="271" y="306"/>
                  </a:lnTo>
                  <a:lnTo>
                    <a:pt x="283" y="312"/>
                  </a:lnTo>
                  <a:lnTo>
                    <a:pt x="292" y="318"/>
                  </a:lnTo>
                  <a:lnTo>
                    <a:pt x="304" y="324"/>
                  </a:lnTo>
                  <a:lnTo>
                    <a:pt x="319" y="327"/>
                  </a:lnTo>
                  <a:lnTo>
                    <a:pt x="328" y="330"/>
                  </a:lnTo>
                  <a:lnTo>
                    <a:pt x="343" y="336"/>
                  </a:lnTo>
                  <a:lnTo>
                    <a:pt x="352" y="339"/>
                  </a:lnTo>
                  <a:lnTo>
                    <a:pt x="364" y="345"/>
                  </a:lnTo>
                  <a:lnTo>
                    <a:pt x="376" y="351"/>
                  </a:lnTo>
                  <a:lnTo>
                    <a:pt x="388" y="360"/>
                  </a:lnTo>
                  <a:lnTo>
                    <a:pt x="397" y="369"/>
                  </a:lnTo>
                  <a:lnTo>
                    <a:pt x="409" y="375"/>
                  </a:lnTo>
                  <a:lnTo>
                    <a:pt x="418" y="381"/>
                  </a:lnTo>
                  <a:lnTo>
                    <a:pt x="426" y="387"/>
                  </a:lnTo>
                  <a:lnTo>
                    <a:pt x="438" y="387"/>
                  </a:lnTo>
                  <a:lnTo>
                    <a:pt x="450" y="390"/>
                  </a:lnTo>
                  <a:lnTo>
                    <a:pt x="459" y="393"/>
                  </a:lnTo>
                  <a:lnTo>
                    <a:pt x="468" y="393"/>
                  </a:lnTo>
                  <a:lnTo>
                    <a:pt x="477" y="390"/>
                  </a:lnTo>
                  <a:lnTo>
                    <a:pt x="483" y="381"/>
                  </a:lnTo>
                  <a:lnTo>
                    <a:pt x="495" y="381"/>
                  </a:lnTo>
                  <a:lnTo>
                    <a:pt x="507" y="378"/>
                  </a:lnTo>
                  <a:lnTo>
                    <a:pt x="516" y="369"/>
                  </a:lnTo>
                  <a:lnTo>
                    <a:pt x="522" y="360"/>
                  </a:lnTo>
                  <a:lnTo>
                    <a:pt x="522" y="348"/>
                  </a:lnTo>
                  <a:lnTo>
                    <a:pt x="525" y="336"/>
                  </a:lnTo>
                  <a:lnTo>
                    <a:pt x="531" y="327"/>
                  </a:lnTo>
                  <a:lnTo>
                    <a:pt x="537" y="315"/>
                  </a:lnTo>
                  <a:lnTo>
                    <a:pt x="546" y="309"/>
                  </a:lnTo>
                  <a:lnTo>
                    <a:pt x="555" y="303"/>
                  </a:lnTo>
                  <a:lnTo>
                    <a:pt x="564" y="297"/>
                  </a:lnTo>
                  <a:lnTo>
                    <a:pt x="573" y="294"/>
                  </a:lnTo>
                  <a:lnTo>
                    <a:pt x="582" y="288"/>
                  </a:lnTo>
                  <a:lnTo>
                    <a:pt x="593" y="285"/>
                  </a:lnTo>
                  <a:lnTo>
                    <a:pt x="605" y="285"/>
                  </a:lnTo>
                  <a:lnTo>
                    <a:pt x="620" y="285"/>
                  </a:lnTo>
                  <a:lnTo>
                    <a:pt x="629" y="288"/>
                  </a:lnTo>
                  <a:lnTo>
                    <a:pt x="638" y="294"/>
                  </a:lnTo>
                  <a:lnTo>
                    <a:pt x="641" y="303"/>
                  </a:lnTo>
                  <a:lnTo>
                    <a:pt x="641" y="312"/>
                  </a:lnTo>
                  <a:lnTo>
                    <a:pt x="650" y="321"/>
                  </a:lnTo>
                  <a:lnTo>
                    <a:pt x="653" y="330"/>
                  </a:lnTo>
                  <a:lnTo>
                    <a:pt x="665" y="339"/>
                  </a:lnTo>
                  <a:lnTo>
                    <a:pt x="668" y="348"/>
                  </a:lnTo>
                  <a:lnTo>
                    <a:pt x="668" y="357"/>
                  </a:lnTo>
                  <a:lnTo>
                    <a:pt x="659" y="363"/>
                  </a:lnTo>
                  <a:lnTo>
                    <a:pt x="650" y="366"/>
                  </a:lnTo>
                  <a:lnTo>
                    <a:pt x="638" y="375"/>
                  </a:lnTo>
                  <a:lnTo>
                    <a:pt x="635" y="387"/>
                  </a:lnTo>
                  <a:lnTo>
                    <a:pt x="626" y="393"/>
                  </a:lnTo>
                  <a:lnTo>
                    <a:pt x="626" y="402"/>
                  </a:lnTo>
                  <a:lnTo>
                    <a:pt x="623" y="411"/>
                  </a:lnTo>
                  <a:lnTo>
                    <a:pt x="620" y="420"/>
                  </a:lnTo>
                  <a:lnTo>
                    <a:pt x="611" y="423"/>
                  </a:lnTo>
                  <a:lnTo>
                    <a:pt x="611" y="432"/>
                  </a:lnTo>
                  <a:lnTo>
                    <a:pt x="608" y="441"/>
                  </a:lnTo>
                  <a:lnTo>
                    <a:pt x="608" y="453"/>
                  </a:lnTo>
                  <a:lnTo>
                    <a:pt x="608" y="465"/>
                  </a:lnTo>
                  <a:lnTo>
                    <a:pt x="605" y="474"/>
                  </a:lnTo>
                  <a:lnTo>
                    <a:pt x="602" y="483"/>
                  </a:lnTo>
                  <a:lnTo>
                    <a:pt x="593" y="489"/>
                  </a:lnTo>
                  <a:lnTo>
                    <a:pt x="585" y="489"/>
                  </a:lnTo>
                  <a:lnTo>
                    <a:pt x="576" y="495"/>
                  </a:lnTo>
                  <a:lnTo>
                    <a:pt x="573" y="504"/>
                  </a:lnTo>
                  <a:lnTo>
                    <a:pt x="567" y="516"/>
                  </a:lnTo>
                  <a:lnTo>
                    <a:pt x="564" y="525"/>
                  </a:lnTo>
                  <a:lnTo>
                    <a:pt x="564" y="534"/>
                  </a:lnTo>
                  <a:lnTo>
                    <a:pt x="567" y="543"/>
                  </a:lnTo>
                  <a:lnTo>
                    <a:pt x="567" y="555"/>
                  </a:lnTo>
                  <a:lnTo>
                    <a:pt x="567" y="564"/>
                  </a:lnTo>
                  <a:lnTo>
                    <a:pt x="567" y="573"/>
                  </a:lnTo>
                  <a:lnTo>
                    <a:pt x="564" y="585"/>
                  </a:lnTo>
                  <a:lnTo>
                    <a:pt x="555" y="591"/>
                  </a:lnTo>
                  <a:lnTo>
                    <a:pt x="552" y="600"/>
                  </a:lnTo>
                  <a:lnTo>
                    <a:pt x="543" y="606"/>
                  </a:lnTo>
                  <a:lnTo>
                    <a:pt x="543" y="597"/>
                  </a:lnTo>
                  <a:lnTo>
                    <a:pt x="543" y="588"/>
                  </a:lnTo>
                  <a:lnTo>
                    <a:pt x="543" y="579"/>
                  </a:lnTo>
                  <a:lnTo>
                    <a:pt x="546" y="570"/>
                  </a:lnTo>
                  <a:lnTo>
                    <a:pt x="546" y="561"/>
                  </a:lnTo>
                  <a:lnTo>
                    <a:pt x="549" y="552"/>
                  </a:lnTo>
                  <a:lnTo>
                    <a:pt x="549" y="543"/>
                  </a:lnTo>
                  <a:lnTo>
                    <a:pt x="540" y="537"/>
                  </a:lnTo>
                  <a:lnTo>
                    <a:pt x="531" y="534"/>
                  </a:lnTo>
                  <a:lnTo>
                    <a:pt x="522" y="525"/>
                  </a:lnTo>
                  <a:lnTo>
                    <a:pt x="516" y="516"/>
                  </a:lnTo>
                  <a:lnTo>
                    <a:pt x="510" y="507"/>
                  </a:lnTo>
                  <a:lnTo>
                    <a:pt x="510" y="495"/>
                  </a:lnTo>
                  <a:lnTo>
                    <a:pt x="510" y="486"/>
                  </a:lnTo>
                  <a:lnTo>
                    <a:pt x="519" y="483"/>
                  </a:lnTo>
                  <a:lnTo>
                    <a:pt x="528" y="477"/>
                  </a:lnTo>
                  <a:lnTo>
                    <a:pt x="528" y="468"/>
                  </a:lnTo>
                  <a:lnTo>
                    <a:pt x="516" y="465"/>
                  </a:lnTo>
                  <a:lnTo>
                    <a:pt x="507" y="465"/>
                  </a:lnTo>
                  <a:lnTo>
                    <a:pt x="495" y="459"/>
                  </a:lnTo>
                  <a:lnTo>
                    <a:pt x="483" y="453"/>
                  </a:lnTo>
                  <a:lnTo>
                    <a:pt x="468" y="453"/>
                  </a:lnTo>
                  <a:lnTo>
                    <a:pt x="459" y="453"/>
                  </a:lnTo>
                  <a:lnTo>
                    <a:pt x="447" y="450"/>
                  </a:lnTo>
                  <a:lnTo>
                    <a:pt x="438" y="450"/>
                  </a:lnTo>
                  <a:lnTo>
                    <a:pt x="429" y="447"/>
                  </a:lnTo>
                  <a:lnTo>
                    <a:pt x="420" y="441"/>
                  </a:lnTo>
                  <a:lnTo>
                    <a:pt x="412" y="435"/>
                  </a:lnTo>
                  <a:lnTo>
                    <a:pt x="403" y="420"/>
                  </a:lnTo>
                  <a:lnTo>
                    <a:pt x="394" y="408"/>
                  </a:lnTo>
                  <a:lnTo>
                    <a:pt x="382" y="408"/>
                  </a:lnTo>
                  <a:lnTo>
                    <a:pt x="370" y="408"/>
                  </a:lnTo>
                  <a:lnTo>
                    <a:pt x="361" y="408"/>
                  </a:lnTo>
                  <a:lnTo>
                    <a:pt x="352" y="408"/>
                  </a:lnTo>
                  <a:lnTo>
                    <a:pt x="340" y="408"/>
                  </a:lnTo>
                  <a:lnTo>
                    <a:pt x="325" y="405"/>
                  </a:lnTo>
                  <a:lnTo>
                    <a:pt x="316" y="402"/>
                  </a:lnTo>
                  <a:lnTo>
                    <a:pt x="304" y="393"/>
                  </a:lnTo>
                  <a:lnTo>
                    <a:pt x="298" y="384"/>
                  </a:lnTo>
                  <a:lnTo>
                    <a:pt x="289" y="375"/>
                  </a:lnTo>
                  <a:lnTo>
                    <a:pt x="280" y="369"/>
                  </a:lnTo>
                  <a:lnTo>
                    <a:pt x="268" y="369"/>
                  </a:lnTo>
                  <a:lnTo>
                    <a:pt x="256" y="369"/>
                  </a:lnTo>
                  <a:lnTo>
                    <a:pt x="248" y="366"/>
                  </a:lnTo>
                  <a:lnTo>
                    <a:pt x="239" y="360"/>
                  </a:lnTo>
                  <a:lnTo>
                    <a:pt x="227" y="360"/>
                  </a:lnTo>
                  <a:lnTo>
                    <a:pt x="218" y="360"/>
                  </a:lnTo>
                  <a:lnTo>
                    <a:pt x="209" y="360"/>
                  </a:lnTo>
                  <a:lnTo>
                    <a:pt x="194" y="360"/>
                  </a:lnTo>
                  <a:lnTo>
                    <a:pt x="182" y="357"/>
                  </a:lnTo>
                  <a:lnTo>
                    <a:pt x="173" y="354"/>
                  </a:lnTo>
                  <a:lnTo>
                    <a:pt x="164" y="345"/>
                  </a:lnTo>
                  <a:lnTo>
                    <a:pt x="155" y="336"/>
                  </a:lnTo>
                  <a:lnTo>
                    <a:pt x="146" y="333"/>
                  </a:lnTo>
                  <a:lnTo>
                    <a:pt x="137" y="324"/>
                  </a:lnTo>
                  <a:lnTo>
                    <a:pt x="125" y="318"/>
                  </a:lnTo>
                  <a:lnTo>
                    <a:pt x="125" y="309"/>
                  </a:lnTo>
                  <a:lnTo>
                    <a:pt x="125" y="300"/>
                  </a:lnTo>
                  <a:lnTo>
                    <a:pt x="125" y="291"/>
                  </a:lnTo>
                  <a:lnTo>
                    <a:pt x="125" y="282"/>
                  </a:lnTo>
                  <a:lnTo>
                    <a:pt x="128" y="273"/>
                  </a:lnTo>
                  <a:lnTo>
                    <a:pt x="131" y="264"/>
                  </a:lnTo>
                  <a:lnTo>
                    <a:pt x="140" y="261"/>
                  </a:lnTo>
                  <a:lnTo>
                    <a:pt x="146" y="252"/>
                  </a:lnTo>
                  <a:lnTo>
                    <a:pt x="152" y="243"/>
                  </a:lnTo>
                  <a:lnTo>
                    <a:pt x="152" y="234"/>
                  </a:lnTo>
                  <a:lnTo>
                    <a:pt x="161" y="24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7" name="Freeform 64"/>
            <p:cNvSpPr>
              <a:spLocks/>
            </p:cNvSpPr>
            <p:nvPr/>
          </p:nvSpPr>
          <p:spPr bwMode="auto">
            <a:xfrm>
              <a:off x="1180" y="1390"/>
              <a:ext cx="785" cy="616"/>
            </a:xfrm>
            <a:custGeom>
              <a:avLst/>
              <a:gdLst>
                <a:gd name="T0" fmla="*/ 9 w 785"/>
                <a:gd name="T1" fmla="*/ 30 h 616"/>
                <a:gd name="T2" fmla="*/ 36 w 785"/>
                <a:gd name="T3" fmla="*/ 54 h 616"/>
                <a:gd name="T4" fmla="*/ 45 w 785"/>
                <a:gd name="T5" fmla="*/ 78 h 616"/>
                <a:gd name="T6" fmla="*/ 45 w 785"/>
                <a:gd name="T7" fmla="*/ 108 h 616"/>
                <a:gd name="T8" fmla="*/ 69 w 785"/>
                <a:gd name="T9" fmla="*/ 126 h 616"/>
                <a:gd name="T10" fmla="*/ 95 w 785"/>
                <a:gd name="T11" fmla="*/ 132 h 616"/>
                <a:gd name="T12" fmla="*/ 128 w 785"/>
                <a:gd name="T13" fmla="*/ 117 h 616"/>
                <a:gd name="T14" fmla="*/ 146 w 785"/>
                <a:gd name="T15" fmla="*/ 117 h 616"/>
                <a:gd name="T16" fmla="*/ 155 w 785"/>
                <a:gd name="T17" fmla="*/ 147 h 616"/>
                <a:gd name="T18" fmla="*/ 158 w 785"/>
                <a:gd name="T19" fmla="*/ 174 h 616"/>
                <a:gd name="T20" fmla="*/ 158 w 785"/>
                <a:gd name="T21" fmla="*/ 201 h 616"/>
                <a:gd name="T22" fmla="*/ 158 w 785"/>
                <a:gd name="T23" fmla="*/ 228 h 616"/>
                <a:gd name="T24" fmla="*/ 176 w 785"/>
                <a:gd name="T25" fmla="*/ 255 h 616"/>
                <a:gd name="T26" fmla="*/ 176 w 785"/>
                <a:gd name="T27" fmla="*/ 282 h 616"/>
                <a:gd name="T28" fmla="*/ 182 w 785"/>
                <a:gd name="T29" fmla="*/ 309 h 616"/>
                <a:gd name="T30" fmla="*/ 197 w 785"/>
                <a:gd name="T31" fmla="*/ 336 h 616"/>
                <a:gd name="T32" fmla="*/ 212 w 785"/>
                <a:gd name="T33" fmla="*/ 360 h 616"/>
                <a:gd name="T34" fmla="*/ 230 w 785"/>
                <a:gd name="T35" fmla="*/ 387 h 616"/>
                <a:gd name="T36" fmla="*/ 235 w 785"/>
                <a:gd name="T37" fmla="*/ 417 h 616"/>
                <a:gd name="T38" fmla="*/ 235 w 785"/>
                <a:gd name="T39" fmla="*/ 444 h 616"/>
                <a:gd name="T40" fmla="*/ 250 w 785"/>
                <a:gd name="T41" fmla="*/ 465 h 616"/>
                <a:gd name="T42" fmla="*/ 265 w 785"/>
                <a:gd name="T43" fmla="*/ 492 h 616"/>
                <a:gd name="T44" fmla="*/ 277 w 785"/>
                <a:gd name="T45" fmla="*/ 522 h 616"/>
                <a:gd name="T46" fmla="*/ 286 w 785"/>
                <a:gd name="T47" fmla="*/ 552 h 616"/>
                <a:gd name="T48" fmla="*/ 295 w 785"/>
                <a:gd name="T49" fmla="*/ 579 h 616"/>
                <a:gd name="T50" fmla="*/ 307 w 785"/>
                <a:gd name="T51" fmla="*/ 606 h 616"/>
                <a:gd name="T52" fmla="*/ 328 w 785"/>
                <a:gd name="T53" fmla="*/ 612 h 616"/>
                <a:gd name="T54" fmla="*/ 358 w 785"/>
                <a:gd name="T55" fmla="*/ 588 h 616"/>
                <a:gd name="T56" fmla="*/ 376 w 785"/>
                <a:gd name="T57" fmla="*/ 564 h 616"/>
                <a:gd name="T58" fmla="*/ 388 w 785"/>
                <a:gd name="T59" fmla="*/ 537 h 616"/>
                <a:gd name="T60" fmla="*/ 393 w 785"/>
                <a:gd name="T61" fmla="*/ 507 h 616"/>
                <a:gd name="T62" fmla="*/ 396 w 785"/>
                <a:gd name="T63" fmla="*/ 480 h 616"/>
                <a:gd name="T64" fmla="*/ 396 w 785"/>
                <a:gd name="T65" fmla="*/ 450 h 616"/>
                <a:gd name="T66" fmla="*/ 405 w 785"/>
                <a:gd name="T67" fmla="*/ 423 h 616"/>
                <a:gd name="T68" fmla="*/ 405 w 785"/>
                <a:gd name="T69" fmla="*/ 393 h 616"/>
                <a:gd name="T70" fmla="*/ 405 w 785"/>
                <a:gd name="T71" fmla="*/ 366 h 616"/>
                <a:gd name="T72" fmla="*/ 411 w 785"/>
                <a:gd name="T73" fmla="*/ 339 h 616"/>
                <a:gd name="T74" fmla="*/ 432 w 785"/>
                <a:gd name="T75" fmla="*/ 327 h 616"/>
                <a:gd name="T76" fmla="*/ 450 w 785"/>
                <a:gd name="T77" fmla="*/ 309 h 616"/>
                <a:gd name="T78" fmla="*/ 474 w 785"/>
                <a:gd name="T79" fmla="*/ 291 h 616"/>
                <a:gd name="T80" fmla="*/ 498 w 785"/>
                <a:gd name="T81" fmla="*/ 267 h 616"/>
                <a:gd name="T82" fmla="*/ 525 w 785"/>
                <a:gd name="T83" fmla="*/ 243 h 616"/>
                <a:gd name="T84" fmla="*/ 551 w 785"/>
                <a:gd name="T85" fmla="*/ 219 h 616"/>
                <a:gd name="T86" fmla="*/ 566 w 785"/>
                <a:gd name="T87" fmla="*/ 195 h 616"/>
                <a:gd name="T88" fmla="*/ 584 w 785"/>
                <a:gd name="T89" fmla="*/ 174 h 616"/>
                <a:gd name="T90" fmla="*/ 608 w 785"/>
                <a:gd name="T91" fmla="*/ 150 h 616"/>
                <a:gd name="T92" fmla="*/ 614 w 785"/>
                <a:gd name="T93" fmla="*/ 120 h 616"/>
                <a:gd name="T94" fmla="*/ 641 w 785"/>
                <a:gd name="T95" fmla="*/ 99 h 616"/>
                <a:gd name="T96" fmla="*/ 668 w 785"/>
                <a:gd name="T97" fmla="*/ 93 h 616"/>
                <a:gd name="T98" fmla="*/ 698 w 785"/>
                <a:gd name="T99" fmla="*/ 99 h 616"/>
                <a:gd name="T100" fmla="*/ 724 w 785"/>
                <a:gd name="T101" fmla="*/ 81 h 616"/>
                <a:gd name="T102" fmla="*/ 754 w 785"/>
                <a:gd name="T103" fmla="*/ 90 h 616"/>
                <a:gd name="T104" fmla="*/ 775 w 785"/>
                <a:gd name="T105" fmla="*/ 114 h 6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5"/>
                <a:gd name="T160" fmla="*/ 0 h 616"/>
                <a:gd name="T161" fmla="*/ 785 w 785"/>
                <a:gd name="T162" fmla="*/ 616 h 6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5" h="616">
                  <a:moveTo>
                    <a:pt x="18" y="0"/>
                  </a:moveTo>
                  <a:lnTo>
                    <a:pt x="0" y="24"/>
                  </a:lnTo>
                  <a:lnTo>
                    <a:pt x="9" y="30"/>
                  </a:lnTo>
                  <a:lnTo>
                    <a:pt x="18" y="39"/>
                  </a:lnTo>
                  <a:lnTo>
                    <a:pt x="27" y="48"/>
                  </a:lnTo>
                  <a:lnTo>
                    <a:pt x="36" y="54"/>
                  </a:lnTo>
                  <a:lnTo>
                    <a:pt x="45" y="60"/>
                  </a:lnTo>
                  <a:lnTo>
                    <a:pt x="45" y="69"/>
                  </a:lnTo>
                  <a:lnTo>
                    <a:pt x="45" y="78"/>
                  </a:lnTo>
                  <a:lnTo>
                    <a:pt x="42" y="90"/>
                  </a:lnTo>
                  <a:lnTo>
                    <a:pt x="42" y="99"/>
                  </a:lnTo>
                  <a:lnTo>
                    <a:pt x="45" y="108"/>
                  </a:lnTo>
                  <a:lnTo>
                    <a:pt x="54" y="108"/>
                  </a:lnTo>
                  <a:lnTo>
                    <a:pt x="66" y="114"/>
                  </a:lnTo>
                  <a:lnTo>
                    <a:pt x="69" y="126"/>
                  </a:lnTo>
                  <a:lnTo>
                    <a:pt x="78" y="132"/>
                  </a:lnTo>
                  <a:lnTo>
                    <a:pt x="86" y="132"/>
                  </a:lnTo>
                  <a:lnTo>
                    <a:pt x="95" y="132"/>
                  </a:lnTo>
                  <a:lnTo>
                    <a:pt x="104" y="132"/>
                  </a:lnTo>
                  <a:lnTo>
                    <a:pt x="116" y="126"/>
                  </a:lnTo>
                  <a:lnTo>
                    <a:pt x="128" y="117"/>
                  </a:lnTo>
                  <a:lnTo>
                    <a:pt x="134" y="108"/>
                  </a:lnTo>
                  <a:lnTo>
                    <a:pt x="143" y="108"/>
                  </a:lnTo>
                  <a:lnTo>
                    <a:pt x="146" y="117"/>
                  </a:lnTo>
                  <a:lnTo>
                    <a:pt x="152" y="126"/>
                  </a:lnTo>
                  <a:lnTo>
                    <a:pt x="152" y="138"/>
                  </a:lnTo>
                  <a:lnTo>
                    <a:pt x="155" y="147"/>
                  </a:lnTo>
                  <a:lnTo>
                    <a:pt x="158" y="156"/>
                  </a:lnTo>
                  <a:lnTo>
                    <a:pt x="158" y="165"/>
                  </a:lnTo>
                  <a:lnTo>
                    <a:pt x="158" y="174"/>
                  </a:lnTo>
                  <a:lnTo>
                    <a:pt x="158" y="183"/>
                  </a:lnTo>
                  <a:lnTo>
                    <a:pt x="158" y="192"/>
                  </a:lnTo>
                  <a:lnTo>
                    <a:pt x="158" y="201"/>
                  </a:lnTo>
                  <a:lnTo>
                    <a:pt x="158" y="210"/>
                  </a:lnTo>
                  <a:lnTo>
                    <a:pt x="158" y="219"/>
                  </a:lnTo>
                  <a:lnTo>
                    <a:pt x="158" y="228"/>
                  </a:lnTo>
                  <a:lnTo>
                    <a:pt x="164" y="237"/>
                  </a:lnTo>
                  <a:lnTo>
                    <a:pt x="173" y="246"/>
                  </a:lnTo>
                  <a:lnTo>
                    <a:pt x="176" y="255"/>
                  </a:lnTo>
                  <a:lnTo>
                    <a:pt x="176" y="264"/>
                  </a:lnTo>
                  <a:lnTo>
                    <a:pt x="176" y="273"/>
                  </a:lnTo>
                  <a:lnTo>
                    <a:pt x="176" y="282"/>
                  </a:lnTo>
                  <a:lnTo>
                    <a:pt x="176" y="291"/>
                  </a:lnTo>
                  <a:lnTo>
                    <a:pt x="176" y="300"/>
                  </a:lnTo>
                  <a:lnTo>
                    <a:pt x="182" y="309"/>
                  </a:lnTo>
                  <a:lnTo>
                    <a:pt x="188" y="318"/>
                  </a:lnTo>
                  <a:lnTo>
                    <a:pt x="194" y="327"/>
                  </a:lnTo>
                  <a:lnTo>
                    <a:pt x="197" y="336"/>
                  </a:lnTo>
                  <a:lnTo>
                    <a:pt x="200" y="345"/>
                  </a:lnTo>
                  <a:lnTo>
                    <a:pt x="203" y="354"/>
                  </a:lnTo>
                  <a:lnTo>
                    <a:pt x="212" y="360"/>
                  </a:lnTo>
                  <a:lnTo>
                    <a:pt x="215" y="369"/>
                  </a:lnTo>
                  <a:lnTo>
                    <a:pt x="224" y="378"/>
                  </a:lnTo>
                  <a:lnTo>
                    <a:pt x="230" y="387"/>
                  </a:lnTo>
                  <a:lnTo>
                    <a:pt x="235" y="396"/>
                  </a:lnTo>
                  <a:lnTo>
                    <a:pt x="235" y="408"/>
                  </a:lnTo>
                  <a:lnTo>
                    <a:pt x="235" y="417"/>
                  </a:lnTo>
                  <a:lnTo>
                    <a:pt x="235" y="426"/>
                  </a:lnTo>
                  <a:lnTo>
                    <a:pt x="235" y="435"/>
                  </a:lnTo>
                  <a:lnTo>
                    <a:pt x="235" y="444"/>
                  </a:lnTo>
                  <a:lnTo>
                    <a:pt x="244" y="447"/>
                  </a:lnTo>
                  <a:lnTo>
                    <a:pt x="247" y="456"/>
                  </a:lnTo>
                  <a:lnTo>
                    <a:pt x="250" y="465"/>
                  </a:lnTo>
                  <a:lnTo>
                    <a:pt x="256" y="474"/>
                  </a:lnTo>
                  <a:lnTo>
                    <a:pt x="262" y="483"/>
                  </a:lnTo>
                  <a:lnTo>
                    <a:pt x="265" y="492"/>
                  </a:lnTo>
                  <a:lnTo>
                    <a:pt x="274" y="504"/>
                  </a:lnTo>
                  <a:lnTo>
                    <a:pt x="274" y="513"/>
                  </a:lnTo>
                  <a:lnTo>
                    <a:pt x="277" y="522"/>
                  </a:lnTo>
                  <a:lnTo>
                    <a:pt x="283" y="531"/>
                  </a:lnTo>
                  <a:lnTo>
                    <a:pt x="283" y="540"/>
                  </a:lnTo>
                  <a:lnTo>
                    <a:pt x="286" y="552"/>
                  </a:lnTo>
                  <a:lnTo>
                    <a:pt x="292" y="561"/>
                  </a:lnTo>
                  <a:lnTo>
                    <a:pt x="295" y="570"/>
                  </a:lnTo>
                  <a:lnTo>
                    <a:pt x="295" y="579"/>
                  </a:lnTo>
                  <a:lnTo>
                    <a:pt x="298" y="588"/>
                  </a:lnTo>
                  <a:lnTo>
                    <a:pt x="304" y="597"/>
                  </a:lnTo>
                  <a:lnTo>
                    <a:pt x="307" y="606"/>
                  </a:lnTo>
                  <a:lnTo>
                    <a:pt x="310" y="615"/>
                  </a:lnTo>
                  <a:lnTo>
                    <a:pt x="319" y="615"/>
                  </a:lnTo>
                  <a:lnTo>
                    <a:pt x="328" y="612"/>
                  </a:lnTo>
                  <a:lnTo>
                    <a:pt x="343" y="606"/>
                  </a:lnTo>
                  <a:lnTo>
                    <a:pt x="349" y="597"/>
                  </a:lnTo>
                  <a:lnTo>
                    <a:pt x="358" y="588"/>
                  </a:lnTo>
                  <a:lnTo>
                    <a:pt x="367" y="582"/>
                  </a:lnTo>
                  <a:lnTo>
                    <a:pt x="370" y="573"/>
                  </a:lnTo>
                  <a:lnTo>
                    <a:pt x="376" y="564"/>
                  </a:lnTo>
                  <a:lnTo>
                    <a:pt x="379" y="555"/>
                  </a:lnTo>
                  <a:lnTo>
                    <a:pt x="379" y="543"/>
                  </a:lnTo>
                  <a:lnTo>
                    <a:pt x="388" y="537"/>
                  </a:lnTo>
                  <a:lnTo>
                    <a:pt x="391" y="528"/>
                  </a:lnTo>
                  <a:lnTo>
                    <a:pt x="393" y="519"/>
                  </a:lnTo>
                  <a:lnTo>
                    <a:pt x="393" y="507"/>
                  </a:lnTo>
                  <a:lnTo>
                    <a:pt x="396" y="498"/>
                  </a:lnTo>
                  <a:lnTo>
                    <a:pt x="396" y="489"/>
                  </a:lnTo>
                  <a:lnTo>
                    <a:pt x="396" y="480"/>
                  </a:lnTo>
                  <a:lnTo>
                    <a:pt x="396" y="471"/>
                  </a:lnTo>
                  <a:lnTo>
                    <a:pt x="393" y="459"/>
                  </a:lnTo>
                  <a:lnTo>
                    <a:pt x="396" y="450"/>
                  </a:lnTo>
                  <a:lnTo>
                    <a:pt x="402" y="441"/>
                  </a:lnTo>
                  <a:lnTo>
                    <a:pt x="405" y="432"/>
                  </a:lnTo>
                  <a:lnTo>
                    <a:pt x="405" y="423"/>
                  </a:lnTo>
                  <a:lnTo>
                    <a:pt x="405" y="411"/>
                  </a:lnTo>
                  <a:lnTo>
                    <a:pt x="405" y="402"/>
                  </a:lnTo>
                  <a:lnTo>
                    <a:pt x="405" y="393"/>
                  </a:lnTo>
                  <a:lnTo>
                    <a:pt x="405" y="384"/>
                  </a:lnTo>
                  <a:lnTo>
                    <a:pt x="405" y="375"/>
                  </a:lnTo>
                  <a:lnTo>
                    <a:pt x="405" y="366"/>
                  </a:lnTo>
                  <a:lnTo>
                    <a:pt x="405" y="357"/>
                  </a:lnTo>
                  <a:lnTo>
                    <a:pt x="405" y="348"/>
                  </a:lnTo>
                  <a:lnTo>
                    <a:pt x="411" y="339"/>
                  </a:lnTo>
                  <a:lnTo>
                    <a:pt x="414" y="330"/>
                  </a:lnTo>
                  <a:lnTo>
                    <a:pt x="423" y="333"/>
                  </a:lnTo>
                  <a:lnTo>
                    <a:pt x="432" y="327"/>
                  </a:lnTo>
                  <a:lnTo>
                    <a:pt x="438" y="318"/>
                  </a:lnTo>
                  <a:lnTo>
                    <a:pt x="441" y="309"/>
                  </a:lnTo>
                  <a:lnTo>
                    <a:pt x="450" y="309"/>
                  </a:lnTo>
                  <a:lnTo>
                    <a:pt x="459" y="309"/>
                  </a:lnTo>
                  <a:lnTo>
                    <a:pt x="468" y="300"/>
                  </a:lnTo>
                  <a:lnTo>
                    <a:pt x="474" y="291"/>
                  </a:lnTo>
                  <a:lnTo>
                    <a:pt x="483" y="279"/>
                  </a:lnTo>
                  <a:lnTo>
                    <a:pt x="489" y="270"/>
                  </a:lnTo>
                  <a:lnTo>
                    <a:pt x="498" y="267"/>
                  </a:lnTo>
                  <a:lnTo>
                    <a:pt x="510" y="258"/>
                  </a:lnTo>
                  <a:lnTo>
                    <a:pt x="516" y="249"/>
                  </a:lnTo>
                  <a:lnTo>
                    <a:pt x="525" y="243"/>
                  </a:lnTo>
                  <a:lnTo>
                    <a:pt x="534" y="234"/>
                  </a:lnTo>
                  <a:lnTo>
                    <a:pt x="546" y="228"/>
                  </a:lnTo>
                  <a:lnTo>
                    <a:pt x="551" y="219"/>
                  </a:lnTo>
                  <a:lnTo>
                    <a:pt x="557" y="210"/>
                  </a:lnTo>
                  <a:lnTo>
                    <a:pt x="557" y="201"/>
                  </a:lnTo>
                  <a:lnTo>
                    <a:pt x="566" y="195"/>
                  </a:lnTo>
                  <a:lnTo>
                    <a:pt x="569" y="186"/>
                  </a:lnTo>
                  <a:lnTo>
                    <a:pt x="578" y="183"/>
                  </a:lnTo>
                  <a:lnTo>
                    <a:pt x="584" y="174"/>
                  </a:lnTo>
                  <a:lnTo>
                    <a:pt x="593" y="168"/>
                  </a:lnTo>
                  <a:lnTo>
                    <a:pt x="599" y="159"/>
                  </a:lnTo>
                  <a:lnTo>
                    <a:pt x="608" y="150"/>
                  </a:lnTo>
                  <a:lnTo>
                    <a:pt x="608" y="138"/>
                  </a:lnTo>
                  <a:lnTo>
                    <a:pt x="611" y="129"/>
                  </a:lnTo>
                  <a:lnTo>
                    <a:pt x="614" y="120"/>
                  </a:lnTo>
                  <a:lnTo>
                    <a:pt x="617" y="111"/>
                  </a:lnTo>
                  <a:lnTo>
                    <a:pt x="629" y="108"/>
                  </a:lnTo>
                  <a:lnTo>
                    <a:pt x="641" y="99"/>
                  </a:lnTo>
                  <a:lnTo>
                    <a:pt x="650" y="93"/>
                  </a:lnTo>
                  <a:lnTo>
                    <a:pt x="659" y="87"/>
                  </a:lnTo>
                  <a:lnTo>
                    <a:pt x="668" y="93"/>
                  </a:lnTo>
                  <a:lnTo>
                    <a:pt x="677" y="99"/>
                  </a:lnTo>
                  <a:lnTo>
                    <a:pt x="686" y="99"/>
                  </a:lnTo>
                  <a:lnTo>
                    <a:pt x="698" y="99"/>
                  </a:lnTo>
                  <a:lnTo>
                    <a:pt x="706" y="90"/>
                  </a:lnTo>
                  <a:lnTo>
                    <a:pt x="715" y="84"/>
                  </a:lnTo>
                  <a:lnTo>
                    <a:pt x="724" y="81"/>
                  </a:lnTo>
                  <a:lnTo>
                    <a:pt x="736" y="75"/>
                  </a:lnTo>
                  <a:lnTo>
                    <a:pt x="745" y="81"/>
                  </a:lnTo>
                  <a:lnTo>
                    <a:pt x="754" y="90"/>
                  </a:lnTo>
                  <a:lnTo>
                    <a:pt x="763" y="99"/>
                  </a:lnTo>
                  <a:lnTo>
                    <a:pt x="772" y="105"/>
                  </a:lnTo>
                  <a:lnTo>
                    <a:pt x="775" y="114"/>
                  </a:lnTo>
                  <a:lnTo>
                    <a:pt x="784" y="11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8" name="Freeform 65"/>
            <p:cNvSpPr>
              <a:spLocks/>
            </p:cNvSpPr>
            <p:nvPr/>
          </p:nvSpPr>
          <p:spPr bwMode="auto">
            <a:xfrm>
              <a:off x="1818" y="1342"/>
              <a:ext cx="22" cy="145"/>
            </a:xfrm>
            <a:custGeom>
              <a:avLst/>
              <a:gdLst>
                <a:gd name="T0" fmla="*/ 0 w 22"/>
                <a:gd name="T1" fmla="*/ 0 h 145"/>
                <a:gd name="T2" fmla="*/ 15 w 22"/>
                <a:gd name="T3" fmla="*/ 6 h 145"/>
                <a:gd name="T4" fmla="*/ 12 w 22"/>
                <a:gd name="T5" fmla="*/ 15 h 145"/>
                <a:gd name="T6" fmla="*/ 12 w 22"/>
                <a:gd name="T7" fmla="*/ 24 h 145"/>
                <a:gd name="T8" fmla="*/ 6 w 22"/>
                <a:gd name="T9" fmla="*/ 33 h 145"/>
                <a:gd name="T10" fmla="*/ 3 w 22"/>
                <a:gd name="T11" fmla="*/ 42 h 145"/>
                <a:gd name="T12" fmla="*/ 3 w 22"/>
                <a:gd name="T13" fmla="*/ 51 h 145"/>
                <a:gd name="T14" fmla="*/ 3 w 22"/>
                <a:gd name="T15" fmla="*/ 60 h 145"/>
                <a:gd name="T16" fmla="*/ 3 w 22"/>
                <a:gd name="T17" fmla="*/ 69 h 145"/>
                <a:gd name="T18" fmla="*/ 3 w 22"/>
                <a:gd name="T19" fmla="*/ 78 h 145"/>
                <a:gd name="T20" fmla="*/ 3 w 22"/>
                <a:gd name="T21" fmla="*/ 90 h 145"/>
                <a:gd name="T22" fmla="*/ 3 w 22"/>
                <a:gd name="T23" fmla="*/ 99 h 145"/>
                <a:gd name="T24" fmla="*/ 6 w 22"/>
                <a:gd name="T25" fmla="*/ 108 h 145"/>
                <a:gd name="T26" fmla="*/ 9 w 22"/>
                <a:gd name="T27" fmla="*/ 117 h 145"/>
                <a:gd name="T28" fmla="*/ 12 w 22"/>
                <a:gd name="T29" fmla="*/ 126 h 145"/>
                <a:gd name="T30" fmla="*/ 21 w 22"/>
                <a:gd name="T31" fmla="*/ 135 h 145"/>
                <a:gd name="T32" fmla="*/ 21 w 22"/>
                <a:gd name="T33" fmla="*/ 144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145"/>
                <a:gd name="T53" fmla="*/ 22 w 22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145">
                  <a:moveTo>
                    <a:pt x="0" y="0"/>
                  </a:moveTo>
                  <a:lnTo>
                    <a:pt x="15" y="6"/>
                  </a:lnTo>
                  <a:lnTo>
                    <a:pt x="12" y="15"/>
                  </a:lnTo>
                  <a:lnTo>
                    <a:pt x="12" y="24"/>
                  </a:lnTo>
                  <a:lnTo>
                    <a:pt x="6" y="33"/>
                  </a:lnTo>
                  <a:lnTo>
                    <a:pt x="3" y="42"/>
                  </a:lnTo>
                  <a:lnTo>
                    <a:pt x="3" y="51"/>
                  </a:lnTo>
                  <a:lnTo>
                    <a:pt x="3" y="60"/>
                  </a:lnTo>
                  <a:lnTo>
                    <a:pt x="3" y="69"/>
                  </a:lnTo>
                  <a:lnTo>
                    <a:pt x="3" y="78"/>
                  </a:lnTo>
                  <a:lnTo>
                    <a:pt x="3" y="90"/>
                  </a:lnTo>
                  <a:lnTo>
                    <a:pt x="3" y="99"/>
                  </a:lnTo>
                  <a:lnTo>
                    <a:pt x="6" y="108"/>
                  </a:lnTo>
                  <a:lnTo>
                    <a:pt x="9" y="117"/>
                  </a:lnTo>
                  <a:lnTo>
                    <a:pt x="12" y="126"/>
                  </a:lnTo>
                  <a:lnTo>
                    <a:pt x="21" y="135"/>
                  </a:lnTo>
                  <a:lnTo>
                    <a:pt x="21" y="14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299" name="Freeform 66"/>
            <p:cNvSpPr>
              <a:spLocks/>
            </p:cNvSpPr>
            <p:nvPr/>
          </p:nvSpPr>
          <p:spPr bwMode="auto">
            <a:xfrm>
              <a:off x="1961" y="1486"/>
              <a:ext cx="165" cy="232"/>
            </a:xfrm>
            <a:custGeom>
              <a:avLst/>
              <a:gdLst>
                <a:gd name="T0" fmla="*/ 0 w 165"/>
                <a:gd name="T1" fmla="*/ 0 h 232"/>
                <a:gd name="T2" fmla="*/ 6 w 165"/>
                <a:gd name="T3" fmla="*/ 9 h 232"/>
                <a:gd name="T4" fmla="*/ 6 w 165"/>
                <a:gd name="T5" fmla="*/ 18 h 232"/>
                <a:gd name="T6" fmla="*/ 6 w 165"/>
                <a:gd name="T7" fmla="*/ 27 h 232"/>
                <a:gd name="T8" fmla="*/ 6 w 165"/>
                <a:gd name="T9" fmla="*/ 36 h 232"/>
                <a:gd name="T10" fmla="*/ 12 w 165"/>
                <a:gd name="T11" fmla="*/ 45 h 232"/>
                <a:gd name="T12" fmla="*/ 12 w 165"/>
                <a:gd name="T13" fmla="*/ 54 h 232"/>
                <a:gd name="T14" fmla="*/ 21 w 165"/>
                <a:gd name="T15" fmla="*/ 60 h 232"/>
                <a:gd name="T16" fmla="*/ 24 w 165"/>
                <a:gd name="T17" fmla="*/ 69 h 232"/>
                <a:gd name="T18" fmla="*/ 33 w 165"/>
                <a:gd name="T19" fmla="*/ 72 h 232"/>
                <a:gd name="T20" fmla="*/ 42 w 165"/>
                <a:gd name="T21" fmla="*/ 78 h 232"/>
                <a:gd name="T22" fmla="*/ 48 w 165"/>
                <a:gd name="T23" fmla="*/ 90 h 232"/>
                <a:gd name="T24" fmla="*/ 48 w 165"/>
                <a:gd name="T25" fmla="*/ 102 h 232"/>
                <a:gd name="T26" fmla="*/ 54 w 165"/>
                <a:gd name="T27" fmla="*/ 111 h 232"/>
                <a:gd name="T28" fmla="*/ 60 w 165"/>
                <a:gd name="T29" fmla="*/ 120 h 232"/>
                <a:gd name="T30" fmla="*/ 63 w 165"/>
                <a:gd name="T31" fmla="*/ 132 h 232"/>
                <a:gd name="T32" fmla="*/ 69 w 165"/>
                <a:gd name="T33" fmla="*/ 141 h 232"/>
                <a:gd name="T34" fmla="*/ 72 w 165"/>
                <a:gd name="T35" fmla="*/ 150 h 232"/>
                <a:gd name="T36" fmla="*/ 75 w 165"/>
                <a:gd name="T37" fmla="*/ 162 h 232"/>
                <a:gd name="T38" fmla="*/ 75 w 165"/>
                <a:gd name="T39" fmla="*/ 174 h 232"/>
                <a:gd name="T40" fmla="*/ 75 w 165"/>
                <a:gd name="T41" fmla="*/ 186 h 232"/>
                <a:gd name="T42" fmla="*/ 75 w 165"/>
                <a:gd name="T43" fmla="*/ 195 h 232"/>
                <a:gd name="T44" fmla="*/ 75 w 165"/>
                <a:gd name="T45" fmla="*/ 204 h 232"/>
                <a:gd name="T46" fmla="*/ 81 w 165"/>
                <a:gd name="T47" fmla="*/ 213 h 232"/>
                <a:gd name="T48" fmla="*/ 92 w 165"/>
                <a:gd name="T49" fmla="*/ 216 h 232"/>
                <a:gd name="T50" fmla="*/ 101 w 165"/>
                <a:gd name="T51" fmla="*/ 225 h 232"/>
                <a:gd name="T52" fmla="*/ 110 w 165"/>
                <a:gd name="T53" fmla="*/ 231 h 232"/>
                <a:gd name="T54" fmla="*/ 164 w 165"/>
                <a:gd name="T55" fmla="*/ 213 h 2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5"/>
                <a:gd name="T85" fmla="*/ 0 h 232"/>
                <a:gd name="T86" fmla="*/ 165 w 165"/>
                <a:gd name="T87" fmla="*/ 232 h 2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5" h="232">
                  <a:moveTo>
                    <a:pt x="0" y="0"/>
                  </a:moveTo>
                  <a:lnTo>
                    <a:pt x="6" y="9"/>
                  </a:lnTo>
                  <a:lnTo>
                    <a:pt x="6" y="18"/>
                  </a:lnTo>
                  <a:lnTo>
                    <a:pt x="6" y="27"/>
                  </a:lnTo>
                  <a:lnTo>
                    <a:pt x="6" y="36"/>
                  </a:lnTo>
                  <a:lnTo>
                    <a:pt x="12" y="45"/>
                  </a:lnTo>
                  <a:lnTo>
                    <a:pt x="12" y="54"/>
                  </a:lnTo>
                  <a:lnTo>
                    <a:pt x="21" y="60"/>
                  </a:lnTo>
                  <a:lnTo>
                    <a:pt x="24" y="69"/>
                  </a:lnTo>
                  <a:lnTo>
                    <a:pt x="33" y="72"/>
                  </a:lnTo>
                  <a:lnTo>
                    <a:pt x="42" y="78"/>
                  </a:lnTo>
                  <a:lnTo>
                    <a:pt x="48" y="90"/>
                  </a:lnTo>
                  <a:lnTo>
                    <a:pt x="48" y="102"/>
                  </a:lnTo>
                  <a:lnTo>
                    <a:pt x="54" y="111"/>
                  </a:lnTo>
                  <a:lnTo>
                    <a:pt x="60" y="120"/>
                  </a:lnTo>
                  <a:lnTo>
                    <a:pt x="63" y="132"/>
                  </a:lnTo>
                  <a:lnTo>
                    <a:pt x="69" y="141"/>
                  </a:lnTo>
                  <a:lnTo>
                    <a:pt x="72" y="150"/>
                  </a:lnTo>
                  <a:lnTo>
                    <a:pt x="75" y="162"/>
                  </a:lnTo>
                  <a:lnTo>
                    <a:pt x="75" y="174"/>
                  </a:lnTo>
                  <a:lnTo>
                    <a:pt x="75" y="186"/>
                  </a:lnTo>
                  <a:lnTo>
                    <a:pt x="75" y="195"/>
                  </a:lnTo>
                  <a:lnTo>
                    <a:pt x="75" y="204"/>
                  </a:lnTo>
                  <a:lnTo>
                    <a:pt x="81" y="213"/>
                  </a:lnTo>
                  <a:lnTo>
                    <a:pt x="92" y="216"/>
                  </a:lnTo>
                  <a:lnTo>
                    <a:pt x="101" y="225"/>
                  </a:lnTo>
                  <a:lnTo>
                    <a:pt x="110" y="231"/>
                  </a:lnTo>
                  <a:lnTo>
                    <a:pt x="164" y="21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0" name="Freeform 67"/>
            <p:cNvSpPr>
              <a:spLocks/>
            </p:cNvSpPr>
            <p:nvPr/>
          </p:nvSpPr>
          <p:spPr bwMode="auto">
            <a:xfrm>
              <a:off x="2057" y="1687"/>
              <a:ext cx="75" cy="40"/>
            </a:xfrm>
            <a:custGeom>
              <a:avLst/>
              <a:gdLst>
                <a:gd name="T0" fmla="*/ 0 w 75"/>
                <a:gd name="T1" fmla="*/ 39 h 40"/>
                <a:gd name="T2" fmla="*/ 21 w 75"/>
                <a:gd name="T3" fmla="*/ 24 h 40"/>
                <a:gd name="T4" fmla="*/ 27 w 75"/>
                <a:gd name="T5" fmla="*/ 15 h 40"/>
                <a:gd name="T6" fmla="*/ 36 w 75"/>
                <a:gd name="T7" fmla="*/ 6 h 40"/>
                <a:gd name="T8" fmla="*/ 44 w 75"/>
                <a:gd name="T9" fmla="*/ 0 h 40"/>
                <a:gd name="T10" fmla="*/ 53 w 75"/>
                <a:gd name="T11" fmla="*/ 0 h 40"/>
                <a:gd name="T12" fmla="*/ 62 w 75"/>
                <a:gd name="T13" fmla="*/ 0 h 40"/>
                <a:gd name="T14" fmla="*/ 71 w 75"/>
                <a:gd name="T15" fmla="*/ 0 h 40"/>
                <a:gd name="T16" fmla="*/ 74 w 75"/>
                <a:gd name="T17" fmla="*/ 9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40"/>
                <a:gd name="T29" fmla="*/ 75 w 75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40">
                  <a:moveTo>
                    <a:pt x="0" y="39"/>
                  </a:moveTo>
                  <a:lnTo>
                    <a:pt x="21" y="24"/>
                  </a:lnTo>
                  <a:lnTo>
                    <a:pt x="27" y="15"/>
                  </a:lnTo>
                  <a:lnTo>
                    <a:pt x="36" y="6"/>
                  </a:lnTo>
                  <a:lnTo>
                    <a:pt x="44" y="0"/>
                  </a:lnTo>
                  <a:lnTo>
                    <a:pt x="53" y="0"/>
                  </a:lnTo>
                  <a:lnTo>
                    <a:pt x="62" y="0"/>
                  </a:lnTo>
                  <a:lnTo>
                    <a:pt x="71" y="0"/>
                  </a:lnTo>
                  <a:lnTo>
                    <a:pt x="74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1" name="Freeform 68"/>
            <p:cNvSpPr>
              <a:spLocks/>
            </p:cNvSpPr>
            <p:nvPr/>
          </p:nvSpPr>
          <p:spPr bwMode="auto">
            <a:xfrm>
              <a:off x="1320" y="186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2" name="Freeform 69"/>
            <p:cNvSpPr>
              <a:spLocks/>
            </p:cNvSpPr>
            <p:nvPr/>
          </p:nvSpPr>
          <p:spPr bwMode="auto">
            <a:xfrm>
              <a:off x="1329" y="190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3" name="Freeform 70"/>
            <p:cNvSpPr>
              <a:spLocks/>
            </p:cNvSpPr>
            <p:nvPr/>
          </p:nvSpPr>
          <p:spPr bwMode="auto">
            <a:xfrm>
              <a:off x="1341" y="1945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4" name="Freeform 71"/>
            <p:cNvSpPr>
              <a:spLocks/>
            </p:cNvSpPr>
            <p:nvPr/>
          </p:nvSpPr>
          <p:spPr bwMode="auto">
            <a:xfrm>
              <a:off x="1350" y="198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5" name="Freeform 72"/>
            <p:cNvSpPr>
              <a:spLocks/>
            </p:cNvSpPr>
            <p:nvPr/>
          </p:nvSpPr>
          <p:spPr bwMode="auto">
            <a:xfrm>
              <a:off x="1350" y="2071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6" name="Freeform 73"/>
            <p:cNvSpPr>
              <a:spLocks/>
            </p:cNvSpPr>
            <p:nvPr/>
          </p:nvSpPr>
          <p:spPr bwMode="auto">
            <a:xfrm>
              <a:off x="1350" y="209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7" name="Freeform 74"/>
            <p:cNvSpPr>
              <a:spLocks/>
            </p:cNvSpPr>
            <p:nvPr/>
          </p:nvSpPr>
          <p:spPr bwMode="auto">
            <a:xfrm>
              <a:off x="1383" y="2116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8" name="Freeform 75"/>
            <p:cNvSpPr>
              <a:spLocks/>
            </p:cNvSpPr>
            <p:nvPr/>
          </p:nvSpPr>
          <p:spPr bwMode="auto">
            <a:xfrm>
              <a:off x="1347" y="212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09" name="Freeform 76"/>
            <p:cNvSpPr>
              <a:spLocks/>
            </p:cNvSpPr>
            <p:nvPr/>
          </p:nvSpPr>
          <p:spPr bwMode="auto">
            <a:xfrm>
              <a:off x="1377" y="2143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0" name="Freeform 77"/>
            <p:cNvSpPr>
              <a:spLocks/>
            </p:cNvSpPr>
            <p:nvPr/>
          </p:nvSpPr>
          <p:spPr bwMode="auto">
            <a:xfrm>
              <a:off x="1356" y="214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1" name="Freeform 78"/>
            <p:cNvSpPr>
              <a:spLocks/>
            </p:cNvSpPr>
            <p:nvPr/>
          </p:nvSpPr>
          <p:spPr bwMode="auto">
            <a:xfrm>
              <a:off x="1356" y="2167"/>
              <a:ext cx="22" cy="18"/>
            </a:xfrm>
            <a:custGeom>
              <a:avLst/>
              <a:gdLst>
                <a:gd name="T0" fmla="*/ 21 w 22"/>
                <a:gd name="T1" fmla="*/ 4 h 18"/>
                <a:gd name="T2" fmla="*/ 6 w 22"/>
                <a:gd name="T3" fmla="*/ 0 h 18"/>
                <a:gd name="T4" fmla="*/ 15 w 22"/>
                <a:gd name="T5" fmla="*/ 0 h 18"/>
                <a:gd name="T6" fmla="*/ 15 w 22"/>
                <a:gd name="T7" fmla="*/ 13 h 18"/>
                <a:gd name="T8" fmla="*/ 6 w 22"/>
                <a:gd name="T9" fmla="*/ 17 h 18"/>
                <a:gd name="T10" fmla="*/ 0 w 22"/>
                <a:gd name="T11" fmla="*/ 4 h 18"/>
                <a:gd name="T12" fmla="*/ 9 w 22"/>
                <a:gd name="T13" fmla="*/ 0 h 18"/>
                <a:gd name="T14" fmla="*/ 21 w 22"/>
                <a:gd name="T15" fmla="*/ 4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8"/>
                <a:gd name="T26" fmla="*/ 22 w 22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8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6" y="17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2" name="Freeform 79"/>
            <p:cNvSpPr>
              <a:spLocks/>
            </p:cNvSpPr>
            <p:nvPr/>
          </p:nvSpPr>
          <p:spPr bwMode="auto">
            <a:xfrm>
              <a:off x="1380" y="2167"/>
              <a:ext cx="21" cy="18"/>
            </a:xfrm>
            <a:custGeom>
              <a:avLst/>
              <a:gdLst>
                <a:gd name="T0" fmla="*/ 20 w 21"/>
                <a:gd name="T1" fmla="*/ 4 h 18"/>
                <a:gd name="T2" fmla="*/ 6 w 21"/>
                <a:gd name="T3" fmla="*/ 0 h 18"/>
                <a:gd name="T4" fmla="*/ 14 w 21"/>
                <a:gd name="T5" fmla="*/ 0 h 18"/>
                <a:gd name="T6" fmla="*/ 14 w 21"/>
                <a:gd name="T7" fmla="*/ 13 h 18"/>
                <a:gd name="T8" fmla="*/ 6 w 21"/>
                <a:gd name="T9" fmla="*/ 17 h 18"/>
                <a:gd name="T10" fmla="*/ 0 w 21"/>
                <a:gd name="T11" fmla="*/ 4 h 18"/>
                <a:gd name="T12" fmla="*/ 9 w 21"/>
                <a:gd name="T13" fmla="*/ 0 h 18"/>
                <a:gd name="T14" fmla="*/ 20 w 21"/>
                <a:gd name="T15" fmla="*/ 4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8"/>
                <a:gd name="T26" fmla="*/ 21 w 2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8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3"/>
                  </a:lnTo>
                  <a:lnTo>
                    <a:pt x="6" y="17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3" name="Freeform 80"/>
            <p:cNvSpPr>
              <a:spLocks/>
            </p:cNvSpPr>
            <p:nvPr/>
          </p:nvSpPr>
          <p:spPr bwMode="auto">
            <a:xfrm>
              <a:off x="1389" y="2192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4" name="Freeform 81"/>
            <p:cNvSpPr>
              <a:spLocks/>
            </p:cNvSpPr>
            <p:nvPr/>
          </p:nvSpPr>
          <p:spPr bwMode="auto">
            <a:xfrm>
              <a:off x="1353" y="219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5" name="Freeform 82"/>
            <p:cNvSpPr>
              <a:spLocks/>
            </p:cNvSpPr>
            <p:nvPr/>
          </p:nvSpPr>
          <p:spPr bwMode="auto">
            <a:xfrm>
              <a:off x="1362" y="222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6" name="Freeform 83"/>
            <p:cNvSpPr>
              <a:spLocks/>
            </p:cNvSpPr>
            <p:nvPr/>
          </p:nvSpPr>
          <p:spPr bwMode="auto">
            <a:xfrm>
              <a:off x="1395" y="2234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7" name="Freeform 84"/>
            <p:cNvSpPr>
              <a:spLocks/>
            </p:cNvSpPr>
            <p:nvPr/>
          </p:nvSpPr>
          <p:spPr bwMode="auto">
            <a:xfrm>
              <a:off x="1383" y="2264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8" name="Freeform 85"/>
            <p:cNvSpPr>
              <a:spLocks/>
            </p:cNvSpPr>
            <p:nvPr/>
          </p:nvSpPr>
          <p:spPr bwMode="auto">
            <a:xfrm>
              <a:off x="1374" y="2288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19" name="Freeform 86"/>
            <p:cNvSpPr>
              <a:spLocks/>
            </p:cNvSpPr>
            <p:nvPr/>
          </p:nvSpPr>
          <p:spPr bwMode="auto">
            <a:xfrm>
              <a:off x="1374" y="230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0" name="Freeform 87"/>
            <p:cNvSpPr>
              <a:spLocks/>
            </p:cNvSpPr>
            <p:nvPr/>
          </p:nvSpPr>
          <p:spPr bwMode="auto">
            <a:xfrm>
              <a:off x="1383" y="2330"/>
              <a:ext cx="21" cy="17"/>
            </a:xfrm>
            <a:custGeom>
              <a:avLst/>
              <a:gdLst>
                <a:gd name="T0" fmla="*/ 20 w 21"/>
                <a:gd name="T1" fmla="*/ 4 h 17"/>
                <a:gd name="T2" fmla="*/ 6 w 21"/>
                <a:gd name="T3" fmla="*/ 0 h 17"/>
                <a:gd name="T4" fmla="*/ 14 w 21"/>
                <a:gd name="T5" fmla="*/ 0 h 17"/>
                <a:gd name="T6" fmla="*/ 14 w 21"/>
                <a:gd name="T7" fmla="*/ 12 h 17"/>
                <a:gd name="T8" fmla="*/ 6 w 21"/>
                <a:gd name="T9" fmla="*/ 16 h 17"/>
                <a:gd name="T10" fmla="*/ 0 w 21"/>
                <a:gd name="T11" fmla="*/ 4 h 17"/>
                <a:gd name="T12" fmla="*/ 9 w 21"/>
                <a:gd name="T13" fmla="*/ 0 h 17"/>
                <a:gd name="T14" fmla="*/ 20 w 21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17"/>
                <a:gd name="T26" fmla="*/ 21 w 21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17">
                  <a:moveTo>
                    <a:pt x="20" y="4"/>
                  </a:moveTo>
                  <a:lnTo>
                    <a:pt x="6" y="0"/>
                  </a:lnTo>
                  <a:lnTo>
                    <a:pt x="14" y="0"/>
                  </a:lnTo>
                  <a:lnTo>
                    <a:pt x="14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0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1" name="Freeform 88"/>
            <p:cNvSpPr>
              <a:spLocks/>
            </p:cNvSpPr>
            <p:nvPr/>
          </p:nvSpPr>
          <p:spPr bwMode="auto">
            <a:xfrm>
              <a:off x="1579" y="1960"/>
              <a:ext cx="73" cy="136"/>
            </a:xfrm>
            <a:custGeom>
              <a:avLst/>
              <a:gdLst>
                <a:gd name="T0" fmla="*/ 0 w 73"/>
                <a:gd name="T1" fmla="*/ 6 h 136"/>
                <a:gd name="T2" fmla="*/ 24 w 73"/>
                <a:gd name="T3" fmla="*/ 0 h 136"/>
                <a:gd name="T4" fmla="*/ 33 w 73"/>
                <a:gd name="T5" fmla="*/ 9 h 136"/>
                <a:gd name="T6" fmla="*/ 36 w 73"/>
                <a:gd name="T7" fmla="*/ 18 h 136"/>
                <a:gd name="T8" fmla="*/ 39 w 73"/>
                <a:gd name="T9" fmla="*/ 27 h 136"/>
                <a:gd name="T10" fmla="*/ 45 w 73"/>
                <a:gd name="T11" fmla="*/ 36 h 136"/>
                <a:gd name="T12" fmla="*/ 51 w 73"/>
                <a:gd name="T13" fmla="*/ 45 h 136"/>
                <a:gd name="T14" fmla="*/ 51 w 73"/>
                <a:gd name="T15" fmla="*/ 54 h 136"/>
                <a:gd name="T16" fmla="*/ 51 w 73"/>
                <a:gd name="T17" fmla="*/ 63 h 136"/>
                <a:gd name="T18" fmla="*/ 54 w 73"/>
                <a:gd name="T19" fmla="*/ 75 h 136"/>
                <a:gd name="T20" fmla="*/ 63 w 73"/>
                <a:gd name="T21" fmla="*/ 81 h 136"/>
                <a:gd name="T22" fmla="*/ 66 w 73"/>
                <a:gd name="T23" fmla="*/ 90 h 136"/>
                <a:gd name="T24" fmla="*/ 72 w 73"/>
                <a:gd name="T25" fmla="*/ 99 h 136"/>
                <a:gd name="T26" fmla="*/ 72 w 73"/>
                <a:gd name="T27" fmla="*/ 108 h 136"/>
                <a:gd name="T28" fmla="*/ 66 w 73"/>
                <a:gd name="T29" fmla="*/ 117 h 136"/>
                <a:gd name="T30" fmla="*/ 57 w 73"/>
                <a:gd name="T31" fmla="*/ 123 h 136"/>
                <a:gd name="T32" fmla="*/ 48 w 73"/>
                <a:gd name="T33" fmla="*/ 129 h 136"/>
                <a:gd name="T34" fmla="*/ 39 w 73"/>
                <a:gd name="T35" fmla="*/ 135 h 136"/>
                <a:gd name="T36" fmla="*/ 30 w 73"/>
                <a:gd name="T37" fmla="*/ 135 h 136"/>
                <a:gd name="T38" fmla="*/ 21 w 73"/>
                <a:gd name="T39" fmla="*/ 135 h 136"/>
                <a:gd name="T40" fmla="*/ 18 w 73"/>
                <a:gd name="T41" fmla="*/ 126 h 136"/>
                <a:gd name="T42" fmla="*/ 18 w 73"/>
                <a:gd name="T43" fmla="*/ 117 h 136"/>
                <a:gd name="T44" fmla="*/ 12 w 73"/>
                <a:gd name="T45" fmla="*/ 108 h 136"/>
                <a:gd name="T46" fmla="*/ 9 w 73"/>
                <a:gd name="T47" fmla="*/ 99 h 136"/>
                <a:gd name="T48" fmla="*/ 9 w 73"/>
                <a:gd name="T49" fmla="*/ 90 h 136"/>
                <a:gd name="T50" fmla="*/ 9 w 73"/>
                <a:gd name="T51" fmla="*/ 78 h 136"/>
                <a:gd name="T52" fmla="*/ 9 w 73"/>
                <a:gd name="T53" fmla="*/ 69 h 136"/>
                <a:gd name="T54" fmla="*/ 6 w 73"/>
                <a:gd name="T55" fmla="*/ 60 h 136"/>
                <a:gd name="T56" fmla="*/ 6 w 73"/>
                <a:gd name="T57" fmla="*/ 48 h 136"/>
                <a:gd name="T58" fmla="*/ 6 w 73"/>
                <a:gd name="T59" fmla="*/ 39 h 136"/>
                <a:gd name="T60" fmla="*/ 6 w 73"/>
                <a:gd name="T61" fmla="*/ 30 h 136"/>
                <a:gd name="T62" fmla="*/ 6 w 73"/>
                <a:gd name="T63" fmla="*/ 18 h 136"/>
                <a:gd name="T64" fmla="*/ 9 w 73"/>
                <a:gd name="T65" fmla="*/ 9 h 136"/>
                <a:gd name="T66" fmla="*/ 18 w 73"/>
                <a:gd name="T67" fmla="*/ 0 h 136"/>
                <a:gd name="T68" fmla="*/ 0 w 73"/>
                <a:gd name="T69" fmla="*/ 6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3"/>
                <a:gd name="T106" fmla="*/ 0 h 136"/>
                <a:gd name="T107" fmla="*/ 73 w 73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3" h="136">
                  <a:moveTo>
                    <a:pt x="0" y="6"/>
                  </a:moveTo>
                  <a:lnTo>
                    <a:pt x="24" y="0"/>
                  </a:lnTo>
                  <a:lnTo>
                    <a:pt x="33" y="9"/>
                  </a:lnTo>
                  <a:lnTo>
                    <a:pt x="36" y="18"/>
                  </a:lnTo>
                  <a:lnTo>
                    <a:pt x="39" y="27"/>
                  </a:lnTo>
                  <a:lnTo>
                    <a:pt x="45" y="36"/>
                  </a:lnTo>
                  <a:lnTo>
                    <a:pt x="51" y="45"/>
                  </a:lnTo>
                  <a:lnTo>
                    <a:pt x="51" y="54"/>
                  </a:lnTo>
                  <a:lnTo>
                    <a:pt x="51" y="63"/>
                  </a:lnTo>
                  <a:lnTo>
                    <a:pt x="54" y="75"/>
                  </a:lnTo>
                  <a:lnTo>
                    <a:pt x="63" y="81"/>
                  </a:lnTo>
                  <a:lnTo>
                    <a:pt x="66" y="90"/>
                  </a:lnTo>
                  <a:lnTo>
                    <a:pt x="72" y="99"/>
                  </a:lnTo>
                  <a:lnTo>
                    <a:pt x="72" y="108"/>
                  </a:lnTo>
                  <a:lnTo>
                    <a:pt x="66" y="117"/>
                  </a:lnTo>
                  <a:lnTo>
                    <a:pt x="57" y="123"/>
                  </a:lnTo>
                  <a:lnTo>
                    <a:pt x="48" y="129"/>
                  </a:lnTo>
                  <a:lnTo>
                    <a:pt x="39" y="135"/>
                  </a:lnTo>
                  <a:lnTo>
                    <a:pt x="30" y="135"/>
                  </a:lnTo>
                  <a:lnTo>
                    <a:pt x="21" y="135"/>
                  </a:lnTo>
                  <a:lnTo>
                    <a:pt x="18" y="126"/>
                  </a:lnTo>
                  <a:lnTo>
                    <a:pt x="18" y="117"/>
                  </a:lnTo>
                  <a:lnTo>
                    <a:pt x="12" y="108"/>
                  </a:lnTo>
                  <a:lnTo>
                    <a:pt x="9" y="99"/>
                  </a:lnTo>
                  <a:lnTo>
                    <a:pt x="9" y="90"/>
                  </a:lnTo>
                  <a:lnTo>
                    <a:pt x="9" y="78"/>
                  </a:lnTo>
                  <a:lnTo>
                    <a:pt x="9" y="69"/>
                  </a:lnTo>
                  <a:lnTo>
                    <a:pt x="6" y="60"/>
                  </a:lnTo>
                  <a:lnTo>
                    <a:pt x="6" y="48"/>
                  </a:lnTo>
                  <a:lnTo>
                    <a:pt x="6" y="39"/>
                  </a:lnTo>
                  <a:lnTo>
                    <a:pt x="6" y="30"/>
                  </a:lnTo>
                  <a:lnTo>
                    <a:pt x="6" y="18"/>
                  </a:lnTo>
                  <a:lnTo>
                    <a:pt x="9" y="9"/>
                  </a:lnTo>
                  <a:lnTo>
                    <a:pt x="18" y="0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2" name="Freeform 89"/>
            <p:cNvSpPr>
              <a:spLocks/>
            </p:cNvSpPr>
            <p:nvPr/>
          </p:nvSpPr>
          <p:spPr bwMode="auto">
            <a:xfrm>
              <a:off x="1988" y="1813"/>
              <a:ext cx="22" cy="64"/>
            </a:xfrm>
            <a:custGeom>
              <a:avLst/>
              <a:gdLst>
                <a:gd name="T0" fmla="*/ 21 w 22"/>
                <a:gd name="T1" fmla="*/ 9 h 64"/>
                <a:gd name="T2" fmla="*/ 6 w 22"/>
                <a:gd name="T3" fmla="*/ 9 h 64"/>
                <a:gd name="T4" fmla="*/ 6 w 22"/>
                <a:gd name="T5" fmla="*/ 18 h 64"/>
                <a:gd name="T6" fmla="*/ 6 w 22"/>
                <a:gd name="T7" fmla="*/ 27 h 64"/>
                <a:gd name="T8" fmla="*/ 6 w 22"/>
                <a:gd name="T9" fmla="*/ 36 h 64"/>
                <a:gd name="T10" fmla="*/ 6 w 22"/>
                <a:gd name="T11" fmla="*/ 45 h 64"/>
                <a:gd name="T12" fmla="*/ 6 w 22"/>
                <a:gd name="T13" fmla="*/ 54 h 64"/>
                <a:gd name="T14" fmla="*/ 6 w 22"/>
                <a:gd name="T15" fmla="*/ 63 h 64"/>
                <a:gd name="T16" fmla="*/ 0 w 22"/>
                <a:gd name="T17" fmla="*/ 54 h 64"/>
                <a:gd name="T18" fmla="*/ 0 w 22"/>
                <a:gd name="T19" fmla="*/ 45 h 64"/>
                <a:gd name="T20" fmla="*/ 0 w 22"/>
                <a:gd name="T21" fmla="*/ 36 h 64"/>
                <a:gd name="T22" fmla="*/ 0 w 22"/>
                <a:gd name="T23" fmla="*/ 27 h 64"/>
                <a:gd name="T24" fmla="*/ 3 w 22"/>
                <a:gd name="T25" fmla="*/ 18 h 64"/>
                <a:gd name="T26" fmla="*/ 3 w 22"/>
                <a:gd name="T27" fmla="*/ 9 h 64"/>
                <a:gd name="T28" fmla="*/ 3 w 22"/>
                <a:gd name="T29" fmla="*/ 0 h 64"/>
                <a:gd name="T30" fmla="*/ 12 w 22"/>
                <a:gd name="T31" fmla="*/ 0 h 64"/>
                <a:gd name="T32" fmla="*/ 21 w 22"/>
                <a:gd name="T33" fmla="*/ 9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64"/>
                <a:gd name="T53" fmla="*/ 22 w 22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64">
                  <a:moveTo>
                    <a:pt x="21" y="9"/>
                  </a:moveTo>
                  <a:lnTo>
                    <a:pt x="6" y="9"/>
                  </a:lnTo>
                  <a:lnTo>
                    <a:pt x="6" y="18"/>
                  </a:lnTo>
                  <a:lnTo>
                    <a:pt x="6" y="27"/>
                  </a:lnTo>
                  <a:lnTo>
                    <a:pt x="6" y="36"/>
                  </a:lnTo>
                  <a:lnTo>
                    <a:pt x="6" y="45"/>
                  </a:lnTo>
                  <a:lnTo>
                    <a:pt x="6" y="54"/>
                  </a:lnTo>
                  <a:lnTo>
                    <a:pt x="6" y="63"/>
                  </a:lnTo>
                  <a:lnTo>
                    <a:pt x="0" y="54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7"/>
                  </a:lnTo>
                  <a:lnTo>
                    <a:pt x="3" y="18"/>
                  </a:lnTo>
                  <a:lnTo>
                    <a:pt x="3" y="9"/>
                  </a:lnTo>
                  <a:lnTo>
                    <a:pt x="3" y="0"/>
                  </a:lnTo>
                  <a:lnTo>
                    <a:pt x="12" y="0"/>
                  </a:lnTo>
                  <a:lnTo>
                    <a:pt x="21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3" name="Freeform 90"/>
            <p:cNvSpPr>
              <a:spLocks/>
            </p:cNvSpPr>
            <p:nvPr/>
          </p:nvSpPr>
          <p:spPr bwMode="auto">
            <a:xfrm>
              <a:off x="1982" y="1918"/>
              <a:ext cx="28" cy="25"/>
            </a:xfrm>
            <a:custGeom>
              <a:avLst/>
              <a:gdLst>
                <a:gd name="T0" fmla="*/ 27 w 28"/>
                <a:gd name="T1" fmla="*/ 0 h 25"/>
                <a:gd name="T2" fmla="*/ 9 w 28"/>
                <a:gd name="T3" fmla="*/ 6 h 25"/>
                <a:gd name="T4" fmla="*/ 12 w 28"/>
                <a:gd name="T5" fmla="*/ 18 h 25"/>
                <a:gd name="T6" fmla="*/ 3 w 28"/>
                <a:gd name="T7" fmla="*/ 24 h 25"/>
                <a:gd name="T8" fmla="*/ 0 w 28"/>
                <a:gd name="T9" fmla="*/ 15 h 25"/>
                <a:gd name="T10" fmla="*/ 3 w 28"/>
                <a:gd name="T11" fmla="*/ 6 h 25"/>
                <a:gd name="T12" fmla="*/ 27 w 28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25"/>
                <a:gd name="T23" fmla="*/ 28 w 28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25">
                  <a:moveTo>
                    <a:pt x="27" y="0"/>
                  </a:moveTo>
                  <a:lnTo>
                    <a:pt x="9" y="6"/>
                  </a:lnTo>
                  <a:lnTo>
                    <a:pt x="12" y="18"/>
                  </a:lnTo>
                  <a:lnTo>
                    <a:pt x="3" y="24"/>
                  </a:lnTo>
                  <a:lnTo>
                    <a:pt x="0" y="15"/>
                  </a:lnTo>
                  <a:lnTo>
                    <a:pt x="3" y="6"/>
                  </a:lnTo>
                  <a:lnTo>
                    <a:pt x="27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4" name="Freeform 91"/>
            <p:cNvSpPr>
              <a:spLocks/>
            </p:cNvSpPr>
            <p:nvPr/>
          </p:nvSpPr>
          <p:spPr bwMode="auto">
            <a:xfrm>
              <a:off x="1991" y="1966"/>
              <a:ext cx="19" cy="19"/>
            </a:xfrm>
            <a:custGeom>
              <a:avLst/>
              <a:gdLst>
                <a:gd name="T0" fmla="*/ 18 w 19"/>
                <a:gd name="T1" fmla="*/ 0 h 19"/>
                <a:gd name="T2" fmla="*/ 9 w 19"/>
                <a:gd name="T3" fmla="*/ 12 h 19"/>
                <a:gd name="T4" fmla="*/ 0 w 19"/>
                <a:gd name="T5" fmla="*/ 18 h 19"/>
                <a:gd name="T6" fmla="*/ 3 w 19"/>
                <a:gd name="T7" fmla="*/ 9 h 19"/>
                <a:gd name="T8" fmla="*/ 12 w 19"/>
                <a:gd name="T9" fmla="*/ 6 h 19"/>
                <a:gd name="T10" fmla="*/ 18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18" y="0"/>
                  </a:moveTo>
                  <a:lnTo>
                    <a:pt x="9" y="12"/>
                  </a:lnTo>
                  <a:lnTo>
                    <a:pt x="0" y="18"/>
                  </a:lnTo>
                  <a:lnTo>
                    <a:pt x="3" y="9"/>
                  </a:lnTo>
                  <a:lnTo>
                    <a:pt x="12" y="6"/>
                  </a:lnTo>
                  <a:lnTo>
                    <a:pt x="1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5" name="Freeform 92"/>
            <p:cNvSpPr>
              <a:spLocks/>
            </p:cNvSpPr>
            <p:nvPr/>
          </p:nvSpPr>
          <p:spPr bwMode="auto">
            <a:xfrm>
              <a:off x="1997" y="1993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12 w 17"/>
                <a:gd name="T3" fmla="*/ 9 h 22"/>
                <a:gd name="T4" fmla="*/ 0 w 17"/>
                <a:gd name="T5" fmla="*/ 9 h 22"/>
                <a:gd name="T6" fmla="*/ 0 w 17"/>
                <a:gd name="T7" fmla="*/ 0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12" y="9"/>
                  </a:lnTo>
                  <a:lnTo>
                    <a:pt x="0" y="9"/>
                  </a:lnTo>
                  <a:lnTo>
                    <a:pt x="0" y="0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6" name="Freeform 93"/>
            <p:cNvSpPr>
              <a:spLocks/>
            </p:cNvSpPr>
            <p:nvPr/>
          </p:nvSpPr>
          <p:spPr bwMode="auto">
            <a:xfrm>
              <a:off x="2006" y="2014"/>
              <a:ext cx="17" cy="22"/>
            </a:xfrm>
            <a:custGeom>
              <a:avLst/>
              <a:gdLst>
                <a:gd name="T0" fmla="*/ 8 w 17"/>
                <a:gd name="T1" fmla="*/ 0 h 22"/>
                <a:gd name="T2" fmla="*/ 0 w 17"/>
                <a:gd name="T3" fmla="*/ 12 h 22"/>
                <a:gd name="T4" fmla="*/ 16 w 17"/>
                <a:gd name="T5" fmla="*/ 21 h 22"/>
                <a:gd name="T6" fmla="*/ 0 w 17"/>
                <a:gd name="T7" fmla="*/ 12 h 22"/>
                <a:gd name="T8" fmla="*/ 8 w 17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8" y="0"/>
                  </a:moveTo>
                  <a:lnTo>
                    <a:pt x="0" y="12"/>
                  </a:lnTo>
                  <a:lnTo>
                    <a:pt x="16" y="21"/>
                  </a:lnTo>
                  <a:lnTo>
                    <a:pt x="0" y="12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7" name="Freeform 94"/>
            <p:cNvSpPr>
              <a:spLocks/>
            </p:cNvSpPr>
            <p:nvPr/>
          </p:nvSpPr>
          <p:spPr bwMode="auto">
            <a:xfrm>
              <a:off x="2036" y="1996"/>
              <a:ext cx="22" cy="19"/>
            </a:xfrm>
            <a:custGeom>
              <a:avLst/>
              <a:gdLst>
                <a:gd name="T0" fmla="*/ 21 w 22"/>
                <a:gd name="T1" fmla="*/ 18 h 19"/>
                <a:gd name="T2" fmla="*/ 0 w 22"/>
                <a:gd name="T3" fmla="*/ 3 h 19"/>
                <a:gd name="T4" fmla="*/ 9 w 22"/>
                <a:gd name="T5" fmla="*/ 0 h 19"/>
                <a:gd name="T6" fmla="*/ 15 w 22"/>
                <a:gd name="T7" fmla="*/ 9 h 19"/>
                <a:gd name="T8" fmla="*/ 21 w 22"/>
                <a:gd name="T9" fmla="*/ 18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9"/>
                <a:gd name="T17" fmla="*/ 22 w 2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9">
                  <a:moveTo>
                    <a:pt x="21" y="18"/>
                  </a:moveTo>
                  <a:lnTo>
                    <a:pt x="0" y="3"/>
                  </a:lnTo>
                  <a:lnTo>
                    <a:pt x="9" y="0"/>
                  </a:lnTo>
                  <a:lnTo>
                    <a:pt x="15" y="9"/>
                  </a:lnTo>
                  <a:lnTo>
                    <a:pt x="21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8" name="Freeform 95"/>
            <p:cNvSpPr>
              <a:spLocks/>
            </p:cNvSpPr>
            <p:nvPr/>
          </p:nvSpPr>
          <p:spPr bwMode="auto">
            <a:xfrm>
              <a:off x="2009" y="2044"/>
              <a:ext cx="28" cy="40"/>
            </a:xfrm>
            <a:custGeom>
              <a:avLst/>
              <a:gdLst>
                <a:gd name="T0" fmla="*/ 0 w 28"/>
                <a:gd name="T1" fmla="*/ 18 h 40"/>
                <a:gd name="T2" fmla="*/ 24 w 28"/>
                <a:gd name="T3" fmla="*/ 0 h 40"/>
                <a:gd name="T4" fmla="*/ 27 w 28"/>
                <a:gd name="T5" fmla="*/ 9 h 40"/>
                <a:gd name="T6" fmla="*/ 27 w 28"/>
                <a:gd name="T7" fmla="*/ 18 h 40"/>
                <a:gd name="T8" fmla="*/ 27 w 28"/>
                <a:gd name="T9" fmla="*/ 27 h 40"/>
                <a:gd name="T10" fmla="*/ 27 w 28"/>
                <a:gd name="T11" fmla="*/ 36 h 40"/>
                <a:gd name="T12" fmla="*/ 18 w 28"/>
                <a:gd name="T13" fmla="*/ 39 h 40"/>
                <a:gd name="T14" fmla="*/ 15 w 28"/>
                <a:gd name="T15" fmla="*/ 30 h 40"/>
                <a:gd name="T16" fmla="*/ 15 w 28"/>
                <a:gd name="T17" fmla="*/ 21 h 40"/>
                <a:gd name="T18" fmla="*/ 15 w 28"/>
                <a:gd name="T19" fmla="*/ 9 h 40"/>
                <a:gd name="T20" fmla="*/ 0 w 28"/>
                <a:gd name="T21" fmla="*/ 18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40"/>
                <a:gd name="T35" fmla="*/ 28 w 28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40">
                  <a:moveTo>
                    <a:pt x="0" y="18"/>
                  </a:moveTo>
                  <a:lnTo>
                    <a:pt x="24" y="0"/>
                  </a:lnTo>
                  <a:lnTo>
                    <a:pt x="27" y="9"/>
                  </a:lnTo>
                  <a:lnTo>
                    <a:pt x="27" y="18"/>
                  </a:lnTo>
                  <a:lnTo>
                    <a:pt x="27" y="27"/>
                  </a:lnTo>
                  <a:lnTo>
                    <a:pt x="27" y="36"/>
                  </a:lnTo>
                  <a:lnTo>
                    <a:pt x="18" y="39"/>
                  </a:lnTo>
                  <a:lnTo>
                    <a:pt x="15" y="30"/>
                  </a:lnTo>
                  <a:lnTo>
                    <a:pt x="15" y="21"/>
                  </a:lnTo>
                  <a:lnTo>
                    <a:pt x="15" y="9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29" name="Freeform 96"/>
            <p:cNvSpPr>
              <a:spLocks/>
            </p:cNvSpPr>
            <p:nvPr/>
          </p:nvSpPr>
          <p:spPr bwMode="auto">
            <a:xfrm>
              <a:off x="1326" y="2519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0" name="Freeform 97"/>
            <p:cNvSpPr>
              <a:spLocks/>
            </p:cNvSpPr>
            <p:nvPr/>
          </p:nvSpPr>
          <p:spPr bwMode="auto">
            <a:xfrm>
              <a:off x="1323" y="2543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1" name="Freeform 98"/>
            <p:cNvSpPr>
              <a:spLocks/>
            </p:cNvSpPr>
            <p:nvPr/>
          </p:nvSpPr>
          <p:spPr bwMode="auto">
            <a:xfrm>
              <a:off x="1314" y="2552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2" name="Freeform 99"/>
            <p:cNvSpPr>
              <a:spLocks/>
            </p:cNvSpPr>
            <p:nvPr/>
          </p:nvSpPr>
          <p:spPr bwMode="auto">
            <a:xfrm>
              <a:off x="1311" y="2567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3" name="Freeform 100"/>
            <p:cNvSpPr>
              <a:spLocks/>
            </p:cNvSpPr>
            <p:nvPr/>
          </p:nvSpPr>
          <p:spPr bwMode="auto">
            <a:xfrm>
              <a:off x="1347" y="2594"/>
              <a:ext cx="22" cy="17"/>
            </a:xfrm>
            <a:custGeom>
              <a:avLst/>
              <a:gdLst>
                <a:gd name="T0" fmla="*/ 21 w 22"/>
                <a:gd name="T1" fmla="*/ 4 h 17"/>
                <a:gd name="T2" fmla="*/ 6 w 22"/>
                <a:gd name="T3" fmla="*/ 0 h 17"/>
                <a:gd name="T4" fmla="*/ 15 w 22"/>
                <a:gd name="T5" fmla="*/ 0 h 17"/>
                <a:gd name="T6" fmla="*/ 15 w 22"/>
                <a:gd name="T7" fmla="*/ 12 h 17"/>
                <a:gd name="T8" fmla="*/ 6 w 22"/>
                <a:gd name="T9" fmla="*/ 16 h 17"/>
                <a:gd name="T10" fmla="*/ 0 w 22"/>
                <a:gd name="T11" fmla="*/ 4 h 17"/>
                <a:gd name="T12" fmla="*/ 9 w 22"/>
                <a:gd name="T13" fmla="*/ 0 h 17"/>
                <a:gd name="T14" fmla="*/ 21 w 22"/>
                <a:gd name="T15" fmla="*/ 4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7"/>
                <a:gd name="T26" fmla="*/ 22 w 2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7">
                  <a:moveTo>
                    <a:pt x="21" y="4"/>
                  </a:moveTo>
                  <a:lnTo>
                    <a:pt x="6" y="0"/>
                  </a:lnTo>
                  <a:lnTo>
                    <a:pt x="15" y="0"/>
                  </a:lnTo>
                  <a:lnTo>
                    <a:pt x="15" y="12"/>
                  </a:lnTo>
                  <a:lnTo>
                    <a:pt x="6" y="16"/>
                  </a:lnTo>
                  <a:lnTo>
                    <a:pt x="0" y="4"/>
                  </a:lnTo>
                  <a:lnTo>
                    <a:pt x="9" y="0"/>
                  </a:lnTo>
                  <a:lnTo>
                    <a:pt x="21" y="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4" name="Freeform 101"/>
            <p:cNvSpPr>
              <a:spLocks/>
            </p:cNvSpPr>
            <p:nvPr/>
          </p:nvSpPr>
          <p:spPr bwMode="auto">
            <a:xfrm>
              <a:off x="2420" y="2534"/>
              <a:ext cx="675" cy="178"/>
            </a:xfrm>
            <a:custGeom>
              <a:avLst/>
              <a:gdLst>
                <a:gd name="T0" fmla="*/ 12 w 675"/>
                <a:gd name="T1" fmla="*/ 0 h 178"/>
                <a:gd name="T2" fmla="*/ 39 w 675"/>
                <a:gd name="T3" fmla="*/ 0 h 178"/>
                <a:gd name="T4" fmla="*/ 63 w 675"/>
                <a:gd name="T5" fmla="*/ 15 h 178"/>
                <a:gd name="T6" fmla="*/ 86 w 675"/>
                <a:gd name="T7" fmla="*/ 27 h 178"/>
                <a:gd name="T8" fmla="*/ 116 w 675"/>
                <a:gd name="T9" fmla="*/ 36 h 178"/>
                <a:gd name="T10" fmla="*/ 146 w 675"/>
                <a:gd name="T11" fmla="*/ 36 h 178"/>
                <a:gd name="T12" fmla="*/ 167 w 675"/>
                <a:gd name="T13" fmla="*/ 24 h 178"/>
                <a:gd name="T14" fmla="*/ 197 w 675"/>
                <a:gd name="T15" fmla="*/ 24 h 178"/>
                <a:gd name="T16" fmla="*/ 230 w 675"/>
                <a:gd name="T17" fmla="*/ 33 h 178"/>
                <a:gd name="T18" fmla="*/ 256 w 675"/>
                <a:gd name="T19" fmla="*/ 36 h 178"/>
                <a:gd name="T20" fmla="*/ 262 w 675"/>
                <a:gd name="T21" fmla="*/ 66 h 178"/>
                <a:gd name="T22" fmla="*/ 283 w 675"/>
                <a:gd name="T23" fmla="*/ 78 h 178"/>
                <a:gd name="T24" fmla="*/ 313 w 675"/>
                <a:gd name="T25" fmla="*/ 90 h 178"/>
                <a:gd name="T26" fmla="*/ 343 w 675"/>
                <a:gd name="T27" fmla="*/ 96 h 178"/>
                <a:gd name="T28" fmla="*/ 376 w 675"/>
                <a:gd name="T29" fmla="*/ 102 h 178"/>
                <a:gd name="T30" fmla="*/ 403 w 675"/>
                <a:gd name="T31" fmla="*/ 93 h 178"/>
                <a:gd name="T32" fmla="*/ 429 w 675"/>
                <a:gd name="T33" fmla="*/ 93 h 178"/>
                <a:gd name="T34" fmla="*/ 462 w 675"/>
                <a:gd name="T35" fmla="*/ 102 h 178"/>
                <a:gd name="T36" fmla="*/ 492 w 675"/>
                <a:gd name="T37" fmla="*/ 96 h 178"/>
                <a:gd name="T38" fmla="*/ 522 w 675"/>
                <a:gd name="T39" fmla="*/ 96 h 178"/>
                <a:gd name="T40" fmla="*/ 558 w 675"/>
                <a:gd name="T41" fmla="*/ 93 h 178"/>
                <a:gd name="T42" fmla="*/ 585 w 675"/>
                <a:gd name="T43" fmla="*/ 84 h 178"/>
                <a:gd name="T44" fmla="*/ 611 w 675"/>
                <a:gd name="T45" fmla="*/ 93 h 178"/>
                <a:gd name="T46" fmla="*/ 638 w 675"/>
                <a:gd name="T47" fmla="*/ 99 h 178"/>
                <a:gd name="T48" fmla="*/ 665 w 675"/>
                <a:gd name="T49" fmla="*/ 102 h 178"/>
                <a:gd name="T50" fmla="*/ 662 w 675"/>
                <a:gd name="T51" fmla="*/ 123 h 178"/>
                <a:gd name="T52" fmla="*/ 632 w 675"/>
                <a:gd name="T53" fmla="*/ 138 h 178"/>
                <a:gd name="T54" fmla="*/ 605 w 675"/>
                <a:gd name="T55" fmla="*/ 153 h 178"/>
                <a:gd name="T56" fmla="*/ 573 w 675"/>
                <a:gd name="T57" fmla="*/ 168 h 178"/>
                <a:gd name="T58" fmla="*/ 546 w 675"/>
                <a:gd name="T59" fmla="*/ 177 h 178"/>
                <a:gd name="T60" fmla="*/ 564 w 675"/>
                <a:gd name="T61" fmla="*/ 150 h 178"/>
                <a:gd name="T62" fmla="*/ 588 w 675"/>
                <a:gd name="T63" fmla="*/ 123 h 178"/>
                <a:gd name="T64" fmla="*/ 608 w 675"/>
                <a:gd name="T65" fmla="*/ 108 h 178"/>
                <a:gd name="T66" fmla="*/ 593 w 675"/>
                <a:gd name="T67" fmla="*/ 93 h 178"/>
                <a:gd name="T68" fmla="*/ 561 w 675"/>
                <a:gd name="T69" fmla="*/ 93 h 178"/>
                <a:gd name="T70" fmla="*/ 534 w 675"/>
                <a:gd name="T71" fmla="*/ 93 h 178"/>
                <a:gd name="T72" fmla="*/ 504 w 675"/>
                <a:gd name="T73" fmla="*/ 114 h 178"/>
                <a:gd name="T74" fmla="*/ 474 w 675"/>
                <a:gd name="T75" fmla="*/ 114 h 178"/>
                <a:gd name="T76" fmla="*/ 447 w 675"/>
                <a:gd name="T77" fmla="*/ 114 h 178"/>
                <a:gd name="T78" fmla="*/ 423 w 675"/>
                <a:gd name="T79" fmla="*/ 96 h 178"/>
                <a:gd name="T80" fmla="*/ 412 w 675"/>
                <a:gd name="T81" fmla="*/ 114 h 178"/>
                <a:gd name="T82" fmla="*/ 379 w 675"/>
                <a:gd name="T83" fmla="*/ 114 h 178"/>
                <a:gd name="T84" fmla="*/ 349 w 675"/>
                <a:gd name="T85" fmla="*/ 111 h 178"/>
                <a:gd name="T86" fmla="*/ 322 w 675"/>
                <a:gd name="T87" fmla="*/ 108 h 178"/>
                <a:gd name="T88" fmla="*/ 292 w 675"/>
                <a:gd name="T89" fmla="*/ 99 h 178"/>
                <a:gd name="T90" fmla="*/ 256 w 675"/>
                <a:gd name="T91" fmla="*/ 90 h 178"/>
                <a:gd name="T92" fmla="*/ 227 w 675"/>
                <a:gd name="T93" fmla="*/ 87 h 178"/>
                <a:gd name="T94" fmla="*/ 200 w 675"/>
                <a:gd name="T95" fmla="*/ 90 h 178"/>
                <a:gd name="T96" fmla="*/ 167 w 675"/>
                <a:gd name="T97" fmla="*/ 90 h 178"/>
                <a:gd name="T98" fmla="*/ 140 w 675"/>
                <a:gd name="T99" fmla="*/ 78 h 178"/>
                <a:gd name="T100" fmla="*/ 107 w 675"/>
                <a:gd name="T101" fmla="*/ 72 h 178"/>
                <a:gd name="T102" fmla="*/ 69 w 675"/>
                <a:gd name="T103" fmla="*/ 69 h 178"/>
                <a:gd name="T104" fmla="*/ 39 w 675"/>
                <a:gd name="T105" fmla="*/ 45 h 178"/>
                <a:gd name="T106" fmla="*/ 12 w 675"/>
                <a:gd name="T107" fmla="*/ 27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5"/>
                <a:gd name="T163" fmla="*/ 0 h 178"/>
                <a:gd name="T164" fmla="*/ 675 w 675"/>
                <a:gd name="T165" fmla="*/ 178 h 17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5" h="178">
                  <a:moveTo>
                    <a:pt x="0" y="15"/>
                  </a:moveTo>
                  <a:lnTo>
                    <a:pt x="3" y="6"/>
                  </a:lnTo>
                  <a:lnTo>
                    <a:pt x="12" y="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8" y="0"/>
                  </a:lnTo>
                  <a:lnTo>
                    <a:pt x="57" y="3"/>
                  </a:lnTo>
                  <a:lnTo>
                    <a:pt x="63" y="15"/>
                  </a:lnTo>
                  <a:lnTo>
                    <a:pt x="72" y="18"/>
                  </a:lnTo>
                  <a:lnTo>
                    <a:pt x="81" y="18"/>
                  </a:lnTo>
                  <a:lnTo>
                    <a:pt x="86" y="27"/>
                  </a:lnTo>
                  <a:lnTo>
                    <a:pt x="95" y="30"/>
                  </a:lnTo>
                  <a:lnTo>
                    <a:pt x="104" y="36"/>
                  </a:lnTo>
                  <a:lnTo>
                    <a:pt x="116" y="36"/>
                  </a:lnTo>
                  <a:lnTo>
                    <a:pt x="128" y="36"/>
                  </a:lnTo>
                  <a:lnTo>
                    <a:pt x="137" y="36"/>
                  </a:lnTo>
                  <a:lnTo>
                    <a:pt x="146" y="36"/>
                  </a:lnTo>
                  <a:lnTo>
                    <a:pt x="155" y="36"/>
                  </a:lnTo>
                  <a:lnTo>
                    <a:pt x="164" y="33"/>
                  </a:lnTo>
                  <a:lnTo>
                    <a:pt x="167" y="24"/>
                  </a:lnTo>
                  <a:lnTo>
                    <a:pt x="176" y="24"/>
                  </a:lnTo>
                  <a:lnTo>
                    <a:pt x="185" y="24"/>
                  </a:lnTo>
                  <a:lnTo>
                    <a:pt x="197" y="24"/>
                  </a:lnTo>
                  <a:lnTo>
                    <a:pt x="209" y="30"/>
                  </a:lnTo>
                  <a:lnTo>
                    <a:pt x="221" y="33"/>
                  </a:lnTo>
                  <a:lnTo>
                    <a:pt x="230" y="33"/>
                  </a:lnTo>
                  <a:lnTo>
                    <a:pt x="239" y="33"/>
                  </a:lnTo>
                  <a:lnTo>
                    <a:pt x="248" y="33"/>
                  </a:lnTo>
                  <a:lnTo>
                    <a:pt x="256" y="36"/>
                  </a:lnTo>
                  <a:lnTo>
                    <a:pt x="256" y="48"/>
                  </a:lnTo>
                  <a:lnTo>
                    <a:pt x="253" y="60"/>
                  </a:lnTo>
                  <a:lnTo>
                    <a:pt x="262" y="66"/>
                  </a:lnTo>
                  <a:lnTo>
                    <a:pt x="265" y="75"/>
                  </a:lnTo>
                  <a:lnTo>
                    <a:pt x="274" y="78"/>
                  </a:lnTo>
                  <a:lnTo>
                    <a:pt x="283" y="78"/>
                  </a:lnTo>
                  <a:lnTo>
                    <a:pt x="295" y="87"/>
                  </a:lnTo>
                  <a:lnTo>
                    <a:pt x="304" y="90"/>
                  </a:lnTo>
                  <a:lnTo>
                    <a:pt x="313" y="90"/>
                  </a:lnTo>
                  <a:lnTo>
                    <a:pt x="322" y="90"/>
                  </a:lnTo>
                  <a:lnTo>
                    <a:pt x="331" y="90"/>
                  </a:lnTo>
                  <a:lnTo>
                    <a:pt x="343" y="96"/>
                  </a:lnTo>
                  <a:lnTo>
                    <a:pt x="358" y="102"/>
                  </a:lnTo>
                  <a:lnTo>
                    <a:pt x="367" y="102"/>
                  </a:lnTo>
                  <a:lnTo>
                    <a:pt x="376" y="102"/>
                  </a:lnTo>
                  <a:lnTo>
                    <a:pt x="385" y="99"/>
                  </a:lnTo>
                  <a:lnTo>
                    <a:pt x="394" y="96"/>
                  </a:lnTo>
                  <a:lnTo>
                    <a:pt x="403" y="93"/>
                  </a:lnTo>
                  <a:lnTo>
                    <a:pt x="412" y="93"/>
                  </a:lnTo>
                  <a:lnTo>
                    <a:pt x="421" y="93"/>
                  </a:lnTo>
                  <a:lnTo>
                    <a:pt x="429" y="93"/>
                  </a:lnTo>
                  <a:lnTo>
                    <a:pt x="441" y="96"/>
                  </a:lnTo>
                  <a:lnTo>
                    <a:pt x="453" y="102"/>
                  </a:lnTo>
                  <a:lnTo>
                    <a:pt x="462" y="102"/>
                  </a:lnTo>
                  <a:lnTo>
                    <a:pt x="471" y="102"/>
                  </a:lnTo>
                  <a:lnTo>
                    <a:pt x="483" y="102"/>
                  </a:lnTo>
                  <a:lnTo>
                    <a:pt x="492" y="96"/>
                  </a:lnTo>
                  <a:lnTo>
                    <a:pt x="501" y="96"/>
                  </a:lnTo>
                  <a:lnTo>
                    <a:pt x="513" y="96"/>
                  </a:lnTo>
                  <a:lnTo>
                    <a:pt x="522" y="96"/>
                  </a:lnTo>
                  <a:lnTo>
                    <a:pt x="540" y="96"/>
                  </a:lnTo>
                  <a:lnTo>
                    <a:pt x="549" y="96"/>
                  </a:lnTo>
                  <a:lnTo>
                    <a:pt x="558" y="93"/>
                  </a:lnTo>
                  <a:lnTo>
                    <a:pt x="567" y="87"/>
                  </a:lnTo>
                  <a:lnTo>
                    <a:pt x="576" y="84"/>
                  </a:lnTo>
                  <a:lnTo>
                    <a:pt x="585" y="84"/>
                  </a:lnTo>
                  <a:lnTo>
                    <a:pt x="593" y="84"/>
                  </a:lnTo>
                  <a:lnTo>
                    <a:pt x="602" y="84"/>
                  </a:lnTo>
                  <a:lnTo>
                    <a:pt x="611" y="93"/>
                  </a:lnTo>
                  <a:lnTo>
                    <a:pt x="620" y="99"/>
                  </a:lnTo>
                  <a:lnTo>
                    <a:pt x="629" y="99"/>
                  </a:lnTo>
                  <a:lnTo>
                    <a:pt x="638" y="99"/>
                  </a:lnTo>
                  <a:lnTo>
                    <a:pt x="647" y="99"/>
                  </a:lnTo>
                  <a:lnTo>
                    <a:pt x="656" y="99"/>
                  </a:lnTo>
                  <a:lnTo>
                    <a:pt x="665" y="102"/>
                  </a:lnTo>
                  <a:lnTo>
                    <a:pt x="674" y="102"/>
                  </a:lnTo>
                  <a:lnTo>
                    <a:pt x="671" y="114"/>
                  </a:lnTo>
                  <a:lnTo>
                    <a:pt x="662" y="123"/>
                  </a:lnTo>
                  <a:lnTo>
                    <a:pt x="653" y="126"/>
                  </a:lnTo>
                  <a:lnTo>
                    <a:pt x="641" y="132"/>
                  </a:lnTo>
                  <a:lnTo>
                    <a:pt x="632" y="138"/>
                  </a:lnTo>
                  <a:lnTo>
                    <a:pt x="623" y="144"/>
                  </a:lnTo>
                  <a:lnTo>
                    <a:pt x="614" y="150"/>
                  </a:lnTo>
                  <a:lnTo>
                    <a:pt x="605" y="153"/>
                  </a:lnTo>
                  <a:lnTo>
                    <a:pt x="593" y="162"/>
                  </a:lnTo>
                  <a:lnTo>
                    <a:pt x="582" y="162"/>
                  </a:lnTo>
                  <a:lnTo>
                    <a:pt x="573" y="168"/>
                  </a:lnTo>
                  <a:lnTo>
                    <a:pt x="564" y="174"/>
                  </a:lnTo>
                  <a:lnTo>
                    <a:pt x="555" y="174"/>
                  </a:lnTo>
                  <a:lnTo>
                    <a:pt x="546" y="177"/>
                  </a:lnTo>
                  <a:lnTo>
                    <a:pt x="549" y="168"/>
                  </a:lnTo>
                  <a:lnTo>
                    <a:pt x="555" y="159"/>
                  </a:lnTo>
                  <a:lnTo>
                    <a:pt x="564" y="150"/>
                  </a:lnTo>
                  <a:lnTo>
                    <a:pt x="573" y="141"/>
                  </a:lnTo>
                  <a:lnTo>
                    <a:pt x="579" y="132"/>
                  </a:lnTo>
                  <a:lnTo>
                    <a:pt x="588" y="123"/>
                  </a:lnTo>
                  <a:lnTo>
                    <a:pt x="596" y="120"/>
                  </a:lnTo>
                  <a:lnTo>
                    <a:pt x="605" y="117"/>
                  </a:lnTo>
                  <a:lnTo>
                    <a:pt x="608" y="108"/>
                  </a:lnTo>
                  <a:lnTo>
                    <a:pt x="611" y="99"/>
                  </a:lnTo>
                  <a:lnTo>
                    <a:pt x="602" y="93"/>
                  </a:lnTo>
                  <a:lnTo>
                    <a:pt x="593" y="93"/>
                  </a:lnTo>
                  <a:lnTo>
                    <a:pt x="582" y="93"/>
                  </a:lnTo>
                  <a:lnTo>
                    <a:pt x="570" y="93"/>
                  </a:lnTo>
                  <a:lnTo>
                    <a:pt x="561" y="93"/>
                  </a:lnTo>
                  <a:lnTo>
                    <a:pt x="552" y="93"/>
                  </a:lnTo>
                  <a:lnTo>
                    <a:pt x="543" y="93"/>
                  </a:lnTo>
                  <a:lnTo>
                    <a:pt x="534" y="93"/>
                  </a:lnTo>
                  <a:lnTo>
                    <a:pt x="522" y="102"/>
                  </a:lnTo>
                  <a:lnTo>
                    <a:pt x="513" y="105"/>
                  </a:lnTo>
                  <a:lnTo>
                    <a:pt x="504" y="114"/>
                  </a:lnTo>
                  <a:lnTo>
                    <a:pt x="495" y="114"/>
                  </a:lnTo>
                  <a:lnTo>
                    <a:pt x="486" y="114"/>
                  </a:lnTo>
                  <a:lnTo>
                    <a:pt x="474" y="114"/>
                  </a:lnTo>
                  <a:lnTo>
                    <a:pt x="465" y="114"/>
                  </a:lnTo>
                  <a:lnTo>
                    <a:pt x="456" y="114"/>
                  </a:lnTo>
                  <a:lnTo>
                    <a:pt x="447" y="114"/>
                  </a:lnTo>
                  <a:lnTo>
                    <a:pt x="438" y="108"/>
                  </a:lnTo>
                  <a:lnTo>
                    <a:pt x="432" y="96"/>
                  </a:lnTo>
                  <a:lnTo>
                    <a:pt x="423" y="96"/>
                  </a:lnTo>
                  <a:lnTo>
                    <a:pt x="421" y="105"/>
                  </a:lnTo>
                  <a:lnTo>
                    <a:pt x="421" y="114"/>
                  </a:lnTo>
                  <a:lnTo>
                    <a:pt x="412" y="114"/>
                  </a:lnTo>
                  <a:lnTo>
                    <a:pt x="403" y="114"/>
                  </a:lnTo>
                  <a:lnTo>
                    <a:pt x="388" y="114"/>
                  </a:lnTo>
                  <a:lnTo>
                    <a:pt x="379" y="114"/>
                  </a:lnTo>
                  <a:lnTo>
                    <a:pt x="367" y="117"/>
                  </a:lnTo>
                  <a:lnTo>
                    <a:pt x="358" y="117"/>
                  </a:lnTo>
                  <a:lnTo>
                    <a:pt x="349" y="111"/>
                  </a:lnTo>
                  <a:lnTo>
                    <a:pt x="340" y="108"/>
                  </a:lnTo>
                  <a:lnTo>
                    <a:pt x="331" y="108"/>
                  </a:lnTo>
                  <a:lnTo>
                    <a:pt x="322" y="108"/>
                  </a:lnTo>
                  <a:lnTo>
                    <a:pt x="313" y="108"/>
                  </a:lnTo>
                  <a:lnTo>
                    <a:pt x="304" y="105"/>
                  </a:lnTo>
                  <a:lnTo>
                    <a:pt x="292" y="99"/>
                  </a:lnTo>
                  <a:lnTo>
                    <a:pt x="280" y="96"/>
                  </a:lnTo>
                  <a:lnTo>
                    <a:pt x="268" y="93"/>
                  </a:lnTo>
                  <a:lnTo>
                    <a:pt x="256" y="90"/>
                  </a:lnTo>
                  <a:lnTo>
                    <a:pt x="248" y="84"/>
                  </a:lnTo>
                  <a:lnTo>
                    <a:pt x="236" y="84"/>
                  </a:lnTo>
                  <a:lnTo>
                    <a:pt x="227" y="87"/>
                  </a:lnTo>
                  <a:lnTo>
                    <a:pt x="218" y="90"/>
                  </a:lnTo>
                  <a:lnTo>
                    <a:pt x="209" y="90"/>
                  </a:lnTo>
                  <a:lnTo>
                    <a:pt x="200" y="90"/>
                  </a:lnTo>
                  <a:lnTo>
                    <a:pt x="188" y="90"/>
                  </a:lnTo>
                  <a:lnTo>
                    <a:pt x="176" y="90"/>
                  </a:lnTo>
                  <a:lnTo>
                    <a:pt x="167" y="90"/>
                  </a:lnTo>
                  <a:lnTo>
                    <a:pt x="158" y="84"/>
                  </a:lnTo>
                  <a:lnTo>
                    <a:pt x="149" y="81"/>
                  </a:lnTo>
                  <a:lnTo>
                    <a:pt x="140" y="78"/>
                  </a:lnTo>
                  <a:lnTo>
                    <a:pt x="131" y="72"/>
                  </a:lnTo>
                  <a:lnTo>
                    <a:pt x="116" y="72"/>
                  </a:lnTo>
                  <a:lnTo>
                    <a:pt x="107" y="72"/>
                  </a:lnTo>
                  <a:lnTo>
                    <a:pt x="92" y="69"/>
                  </a:lnTo>
                  <a:lnTo>
                    <a:pt x="84" y="69"/>
                  </a:lnTo>
                  <a:lnTo>
                    <a:pt x="69" y="69"/>
                  </a:lnTo>
                  <a:lnTo>
                    <a:pt x="57" y="60"/>
                  </a:lnTo>
                  <a:lnTo>
                    <a:pt x="48" y="51"/>
                  </a:lnTo>
                  <a:lnTo>
                    <a:pt x="39" y="45"/>
                  </a:lnTo>
                  <a:lnTo>
                    <a:pt x="30" y="42"/>
                  </a:lnTo>
                  <a:lnTo>
                    <a:pt x="21" y="36"/>
                  </a:lnTo>
                  <a:lnTo>
                    <a:pt x="12" y="27"/>
                  </a:lnTo>
                  <a:lnTo>
                    <a:pt x="6" y="18"/>
                  </a:lnTo>
                  <a:lnTo>
                    <a:pt x="6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5" name="Freeform 102"/>
            <p:cNvSpPr>
              <a:spLocks/>
            </p:cNvSpPr>
            <p:nvPr/>
          </p:nvSpPr>
          <p:spPr bwMode="auto">
            <a:xfrm>
              <a:off x="2820" y="2663"/>
              <a:ext cx="85" cy="40"/>
            </a:xfrm>
            <a:custGeom>
              <a:avLst/>
              <a:gdLst>
                <a:gd name="T0" fmla="*/ 0 w 85"/>
                <a:gd name="T1" fmla="*/ 24 h 40"/>
                <a:gd name="T2" fmla="*/ 18 w 85"/>
                <a:gd name="T3" fmla="*/ 6 h 40"/>
                <a:gd name="T4" fmla="*/ 27 w 85"/>
                <a:gd name="T5" fmla="*/ 3 h 40"/>
                <a:gd name="T6" fmla="*/ 36 w 85"/>
                <a:gd name="T7" fmla="*/ 0 h 40"/>
                <a:gd name="T8" fmla="*/ 45 w 85"/>
                <a:gd name="T9" fmla="*/ 0 h 40"/>
                <a:gd name="T10" fmla="*/ 54 w 85"/>
                <a:gd name="T11" fmla="*/ 0 h 40"/>
                <a:gd name="T12" fmla="*/ 63 w 85"/>
                <a:gd name="T13" fmla="*/ 0 h 40"/>
                <a:gd name="T14" fmla="*/ 72 w 85"/>
                <a:gd name="T15" fmla="*/ 0 h 40"/>
                <a:gd name="T16" fmla="*/ 75 w 85"/>
                <a:gd name="T17" fmla="*/ 12 h 40"/>
                <a:gd name="T18" fmla="*/ 75 w 85"/>
                <a:gd name="T19" fmla="*/ 21 h 40"/>
                <a:gd name="T20" fmla="*/ 81 w 85"/>
                <a:gd name="T21" fmla="*/ 30 h 40"/>
                <a:gd name="T22" fmla="*/ 84 w 85"/>
                <a:gd name="T23" fmla="*/ 39 h 40"/>
                <a:gd name="T24" fmla="*/ 75 w 85"/>
                <a:gd name="T25" fmla="*/ 39 h 40"/>
                <a:gd name="T26" fmla="*/ 66 w 85"/>
                <a:gd name="T27" fmla="*/ 39 h 40"/>
                <a:gd name="T28" fmla="*/ 57 w 85"/>
                <a:gd name="T29" fmla="*/ 33 h 40"/>
                <a:gd name="T30" fmla="*/ 51 w 85"/>
                <a:gd name="T31" fmla="*/ 24 h 40"/>
                <a:gd name="T32" fmla="*/ 42 w 85"/>
                <a:gd name="T33" fmla="*/ 24 h 40"/>
                <a:gd name="T34" fmla="*/ 33 w 85"/>
                <a:gd name="T35" fmla="*/ 18 h 40"/>
                <a:gd name="T36" fmla="*/ 24 w 85"/>
                <a:gd name="T37" fmla="*/ 15 h 40"/>
                <a:gd name="T38" fmla="*/ 15 w 85"/>
                <a:gd name="T39" fmla="*/ 12 h 40"/>
                <a:gd name="T40" fmla="*/ 6 w 85"/>
                <a:gd name="T41" fmla="*/ 6 h 40"/>
                <a:gd name="T42" fmla="*/ 0 w 85"/>
                <a:gd name="T43" fmla="*/ 24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5"/>
                <a:gd name="T67" fmla="*/ 0 h 40"/>
                <a:gd name="T68" fmla="*/ 85 w 85"/>
                <a:gd name="T69" fmla="*/ 40 h 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5" h="40">
                  <a:moveTo>
                    <a:pt x="0" y="24"/>
                  </a:moveTo>
                  <a:lnTo>
                    <a:pt x="18" y="6"/>
                  </a:lnTo>
                  <a:lnTo>
                    <a:pt x="27" y="3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63" y="0"/>
                  </a:lnTo>
                  <a:lnTo>
                    <a:pt x="72" y="0"/>
                  </a:lnTo>
                  <a:lnTo>
                    <a:pt x="75" y="12"/>
                  </a:lnTo>
                  <a:lnTo>
                    <a:pt x="75" y="21"/>
                  </a:lnTo>
                  <a:lnTo>
                    <a:pt x="81" y="30"/>
                  </a:lnTo>
                  <a:lnTo>
                    <a:pt x="84" y="39"/>
                  </a:lnTo>
                  <a:lnTo>
                    <a:pt x="75" y="39"/>
                  </a:lnTo>
                  <a:lnTo>
                    <a:pt x="66" y="39"/>
                  </a:lnTo>
                  <a:lnTo>
                    <a:pt x="57" y="33"/>
                  </a:lnTo>
                  <a:lnTo>
                    <a:pt x="51" y="24"/>
                  </a:lnTo>
                  <a:lnTo>
                    <a:pt x="42" y="24"/>
                  </a:lnTo>
                  <a:lnTo>
                    <a:pt x="33" y="18"/>
                  </a:lnTo>
                  <a:lnTo>
                    <a:pt x="24" y="15"/>
                  </a:lnTo>
                  <a:lnTo>
                    <a:pt x="15" y="12"/>
                  </a:lnTo>
                  <a:lnTo>
                    <a:pt x="6" y="6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6" name="Freeform 103"/>
            <p:cNvSpPr>
              <a:spLocks/>
            </p:cNvSpPr>
            <p:nvPr/>
          </p:nvSpPr>
          <p:spPr bwMode="auto">
            <a:xfrm>
              <a:off x="2725" y="2564"/>
              <a:ext cx="19" cy="28"/>
            </a:xfrm>
            <a:custGeom>
              <a:avLst/>
              <a:gdLst>
                <a:gd name="T0" fmla="*/ 0 w 19"/>
                <a:gd name="T1" fmla="*/ 27 h 28"/>
                <a:gd name="T2" fmla="*/ 9 w 19"/>
                <a:gd name="T3" fmla="*/ 3 h 28"/>
                <a:gd name="T4" fmla="*/ 18 w 19"/>
                <a:gd name="T5" fmla="*/ 0 h 28"/>
                <a:gd name="T6" fmla="*/ 9 w 19"/>
                <a:gd name="T7" fmla="*/ 6 h 28"/>
                <a:gd name="T8" fmla="*/ 0 w 19"/>
                <a:gd name="T9" fmla="*/ 2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8"/>
                <a:gd name="T17" fmla="*/ 19 w 19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8">
                  <a:moveTo>
                    <a:pt x="0" y="27"/>
                  </a:moveTo>
                  <a:lnTo>
                    <a:pt x="9" y="3"/>
                  </a:lnTo>
                  <a:lnTo>
                    <a:pt x="18" y="0"/>
                  </a:lnTo>
                  <a:lnTo>
                    <a:pt x="9" y="6"/>
                  </a:lnTo>
                  <a:lnTo>
                    <a:pt x="0" y="2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7" name="Freeform 104"/>
            <p:cNvSpPr>
              <a:spLocks/>
            </p:cNvSpPr>
            <p:nvPr/>
          </p:nvSpPr>
          <p:spPr bwMode="auto">
            <a:xfrm>
              <a:off x="2757" y="2582"/>
              <a:ext cx="46" cy="17"/>
            </a:xfrm>
            <a:custGeom>
              <a:avLst/>
              <a:gdLst>
                <a:gd name="T0" fmla="*/ 15 w 46"/>
                <a:gd name="T1" fmla="*/ 9 h 17"/>
                <a:gd name="T2" fmla="*/ 30 w 46"/>
                <a:gd name="T3" fmla="*/ 0 h 17"/>
                <a:gd name="T4" fmla="*/ 39 w 46"/>
                <a:gd name="T5" fmla="*/ 0 h 17"/>
                <a:gd name="T6" fmla="*/ 45 w 46"/>
                <a:gd name="T7" fmla="*/ 9 h 17"/>
                <a:gd name="T8" fmla="*/ 36 w 46"/>
                <a:gd name="T9" fmla="*/ 9 h 17"/>
                <a:gd name="T10" fmla="*/ 27 w 46"/>
                <a:gd name="T11" fmla="*/ 9 h 17"/>
                <a:gd name="T12" fmla="*/ 18 w 46"/>
                <a:gd name="T13" fmla="*/ 9 h 17"/>
                <a:gd name="T14" fmla="*/ 9 w 46"/>
                <a:gd name="T15" fmla="*/ 9 h 17"/>
                <a:gd name="T16" fmla="*/ 0 w 46"/>
                <a:gd name="T17" fmla="*/ 9 h 17"/>
                <a:gd name="T18" fmla="*/ 9 w 46"/>
                <a:gd name="T19" fmla="*/ 16 h 17"/>
                <a:gd name="T20" fmla="*/ 18 w 46"/>
                <a:gd name="T21" fmla="*/ 12 h 17"/>
                <a:gd name="T22" fmla="*/ 15 w 46"/>
                <a:gd name="T23" fmla="*/ 9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6"/>
                <a:gd name="T37" fmla="*/ 0 h 17"/>
                <a:gd name="T38" fmla="*/ 46 w 46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6" h="17">
                  <a:moveTo>
                    <a:pt x="15" y="9"/>
                  </a:moveTo>
                  <a:lnTo>
                    <a:pt x="30" y="0"/>
                  </a:lnTo>
                  <a:lnTo>
                    <a:pt x="39" y="0"/>
                  </a:lnTo>
                  <a:lnTo>
                    <a:pt x="45" y="9"/>
                  </a:lnTo>
                  <a:lnTo>
                    <a:pt x="36" y="9"/>
                  </a:lnTo>
                  <a:lnTo>
                    <a:pt x="27" y="9"/>
                  </a:lnTo>
                  <a:lnTo>
                    <a:pt x="18" y="9"/>
                  </a:lnTo>
                  <a:lnTo>
                    <a:pt x="9" y="9"/>
                  </a:lnTo>
                  <a:lnTo>
                    <a:pt x="0" y="9"/>
                  </a:lnTo>
                  <a:lnTo>
                    <a:pt x="9" y="16"/>
                  </a:lnTo>
                  <a:lnTo>
                    <a:pt x="18" y="12"/>
                  </a:lnTo>
                  <a:lnTo>
                    <a:pt x="15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8" name="Freeform 105"/>
            <p:cNvSpPr>
              <a:spLocks/>
            </p:cNvSpPr>
            <p:nvPr/>
          </p:nvSpPr>
          <p:spPr bwMode="auto">
            <a:xfrm>
              <a:off x="2820" y="2570"/>
              <a:ext cx="17" cy="22"/>
            </a:xfrm>
            <a:custGeom>
              <a:avLst/>
              <a:gdLst>
                <a:gd name="T0" fmla="*/ 0 w 17"/>
                <a:gd name="T1" fmla="*/ 21 h 22"/>
                <a:gd name="T2" fmla="*/ 16 w 17"/>
                <a:gd name="T3" fmla="*/ 0 h 22"/>
                <a:gd name="T4" fmla="*/ 16 w 17"/>
                <a:gd name="T5" fmla="*/ 9 h 22"/>
                <a:gd name="T6" fmla="*/ 4 w 17"/>
                <a:gd name="T7" fmla="*/ 15 h 22"/>
                <a:gd name="T8" fmla="*/ 0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0" y="21"/>
                  </a:moveTo>
                  <a:lnTo>
                    <a:pt x="16" y="0"/>
                  </a:lnTo>
                  <a:lnTo>
                    <a:pt x="16" y="9"/>
                  </a:lnTo>
                  <a:lnTo>
                    <a:pt x="4" y="15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39" name="Freeform 106"/>
            <p:cNvSpPr>
              <a:spLocks/>
            </p:cNvSpPr>
            <p:nvPr/>
          </p:nvSpPr>
          <p:spPr bwMode="auto">
            <a:xfrm>
              <a:off x="2883" y="2543"/>
              <a:ext cx="34" cy="31"/>
            </a:xfrm>
            <a:custGeom>
              <a:avLst/>
              <a:gdLst>
                <a:gd name="T0" fmla="*/ 33 w 34"/>
                <a:gd name="T1" fmla="*/ 0 h 31"/>
                <a:gd name="T2" fmla="*/ 12 w 34"/>
                <a:gd name="T3" fmla="*/ 21 h 31"/>
                <a:gd name="T4" fmla="*/ 6 w 34"/>
                <a:gd name="T5" fmla="*/ 30 h 31"/>
                <a:gd name="T6" fmla="*/ 0 w 34"/>
                <a:gd name="T7" fmla="*/ 21 h 31"/>
                <a:gd name="T8" fmla="*/ 9 w 34"/>
                <a:gd name="T9" fmla="*/ 21 h 31"/>
                <a:gd name="T10" fmla="*/ 33 w 3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1"/>
                <a:gd name="T20" fmla="*/ 34 w 3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1">
                  <a:moveTo>
                    <a:pt x="33" y="0"/>
                  </a:moveTo>
                  <a:lnTo>
                    <a:pt x="12" y="21"/>
                  </a:lnTo>
                  <a:lnTo>
                    <a:pt x="6" y="30"/>
                  </a:lnTo>
                  <a:lnTo>
                    <a:pt x="0" y="21"/>
                  </a:lnTo>
                  <a:lnTo>
                    <a:pt x="9" y="21"/>
                  </a:lnTo>
                  <a:lnTo>
                    <a:pt x="33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0" name="Freeform 107"/>
            <p:cNvSpPr>
              <a:spLocks/>
            </p:cNvSpPr>
            <p:nvPr/>
          </p:nvSpPr>
          <p:spPr bwMode="auto">
            <a:xfrm>
              <a:off x="2898" y="2573"/>
              <a:ext cx="33" cy="28"/>
            </a:xfrm>
            <a:custGeom>
              <a:avLst/>
              <a:gdLst>
                <a:gd name="T0" fmla="*/ 17 w 33"/>
                <a:gd name="T1" fmla="*/ 18 h 28"/>
                <a:gd name="T2" fmla="*/ 26 w 33"/>
                <a:gd name="T3" fmla="*/ 15 h 28"/>
                <a:gd name="T4" fmla="*/ 32 w 33"/>
                <a:gd name="T5" fmla="*/ 24 h 28"/>
                <a:gd name="T6" fmla="*/ 23 w 33"/>
                <a:gd name="T7" fmla="*/ 27 h 28"/>
                <a:gd name="T8" fmla="*/ 15 w 33"/>
                <a:gd name="T9" fmla="*/ 24 h 28"/>
                <a:gd name="T10" fmla="*/ 15 w 33"/>
                <a:gd name="T11" fmla="*/ 15 h 28"/>
                <a:gd name="T12" fmla="*/ 12 w 33"/>
                <a:gd name="T13" fmla="*/ 6 h 28"/>
                <a:gd name="T14" fmla="*/ 3 w 33"/>
                <a:gd name="T15" fmla="*/ 0 h 28"/>
                <a:gd name="T16" fmla="*/ 0 w 33"/>
                <a:gd name="T17" fmla="*/ 9 h 28"/>
                <a:gd name="T18" fmla="*/ 9 w 33"/>
                <a:gd name="T19" fmla="*/ 12 h 28"/>
                <a:gd name="T20" fmla="*/ 17 w 33"/>
                <a:gd name="T21" fmla="*/ 18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28"/>
                <a:gd name="T35" fmla="*/ 33 w 33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28">
                  <a:moveTo>
                    <a:pt x="17" y="18"/>
                  </a:moveTo>
                  <a:lnTo>
                    <a:pt x="26" y="15"/>
                  </a:lnTo>
                  <a:lnTo>
                    <a:pt x="32" y="24"/>
                  </a:lnTo>
                  <a:lnTo>
                    <a:pt x="23" y="27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12" y="6"/>
                  </a:lnTo>
                  <a:lnTo>
                    <a:pt x="3" y="0"/>
                  </a:lnTo>
                  <a:lnTo>
                    <a:pt x="0" y="9"/>
                  </a:lnTo>
                  <a:lnTo>
                    <a:pt x="9" y="12"/>
                  </a:lnTo>
                  <a:lnTo>
                    <a:pt x="17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1" name="Freeform 108"/>
            <p:cNvSpPr>
              <a:spLocks/>
            </p:cNvSpPr>
            <p:nvPr/>
          </p:nvSpPr>
          <p:spPr bwMode="auto">
            <a:xfrm>
              <a:off x="2951" y="2585"/>
              <a:ext cx="17" cy="17"/>
            </a:xfrm>
            <a:custGeom>
              <a:avLst/>
              <a:gdLst>
                <a:gd name="T0" fmla="*/ 16 w 17"/>
                <a:gd name="T1" fmla="*/ 10 h 17"/>
                <a:gd name="T2" fmla="*/ 4 w 17"/>
                <a:gd name="T3" fmla="*/ 16 h 17"/>
                <a:gd name="T4" fmla="*/ 0 w 17"/>
                <a:gd name="T5" fmla="*/ 0 h 17"/>
                <a:gd name="T6" fmla="*/ 12 w 17"/>
                <a:gd name="T7" fmla="*/ 0 h 17"/>
                <a:gd name="T8" fmla="*/ 16 w 17"/>
                <a:gd name="T9" fmla="*/ 1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16" y="10"/>
                  </a:moveTo>
                  <a:lnTo>
                    <a:pt x="4" y="1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6" y="1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2" name="Freeform 109"/>
            <p:cNvSpPr>
              <a:spLocks/>
            </p:cNvSpPr>
            <p:nvPr/>
          </p:nvSpPr>
          <p:spPr bwMode="auto">
            <a:xfrm>
              <a:off x="3059" y="2588"/>
              <a:ext cx="34" cy="28"/>
            </a:xfrm>
            <a:custGeom>
              <a:avLst/>
              <a:gdLst>
                <a:gd name="T0" fmla="*/ 0 w 34"/>
                <a:gd name="T1" fmla="*/ 3 h 28"/>
                <a:gd name="T2" fmla="*/ 15 w 34"/>
                <a:gd name="T3" fmla="*/ 6 h 28"/>
                <a:gd name="T4" fmla="*/ 24 w 34"/>
                <a:gd name="T5" fmla="*/ 6 h 28"/>
                <a:gd name="T6" fmla="*/ 33 w 34"/>
                <a:gd name="T7" fmla="*/ 3 h 28"/>
                <a:gd name="T8" fmla="*/ 33 w 34"/>
                <a:gd name="T9" fmla="*/ 12 h 28"/>
                <a:gd name="T10" fmla="*/ 21 w 34"/>
                <a:gd name="T11" fmla="*/ 18 h 28"/>
                <a:gd name="T12" fmla="*/ 18 w 34"/>
                <a:gd name="T13" fmla="*/ 27 h 28"/>
                <a:gd name="T14" fmla="*/ 9 w 34"/>
                <a:gd name="T15" fmla="*/ 27 h 28"/>
                <a:gd name="T16" fmla="*/ 6 w 34"/>
                <a:gd name="T17" fmla="*/ 18 h 28"/>
                <a:gd name="T18" fmla="*/ 6 w 34"/>
                <a:gd name="T19" fmla="*/ 9 h 28"/>
                <a:gd name="T20" fmla="*/ 6 w 34"/>
                <a:gd name="T21" fmla="*/ 0 h 28"/>
                <a:gd name="T22" fmla="*/ 0 w 34"/>
                <a:gd name="T23" fmla="*/ 3 h 2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28"/>
                <a:gd name="T38" fmla="*/ 34 w 34"/>
                <a:gd name="T39" fmla="*/ 28 h 2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28">
                  <a:moveTo>
                    <a:pt x="0" y="3"/>
                  </a:moveTo>
                  <a:lnTo>
                    <a:pt x="15" y="6"/>
                  </a:lnTo>
                  <a:lnTo>
                    <a:pt x="24" y="6"/>
                  </a:lnTo>
                  <a:lnTo>
                    <a:pt x="33" y="3"/>
                  </a:lnTo>
                  <a:lnTo>
                    <a:pt x="33" y="12"/>
                  </a:lnTo>
                  <a:lnTo>
                    <a:pt x="21" y="18"/>
                  </a:lnTo>
                  <a:lnTo>
                    <a:pt x="18" y="27"/>
                  </a:lnTo>
                  <a:lnTo>
                    <a:pt x="9" y="27"/>
                  </a:lnTo>
                  <a:lnTo>
                    <a:pt x="6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3" name="Freeform 110"/>
            <p:cNvSpPr>
              <a:spLocks/>
            </p:cNvSpPr>
            <p:nvPr/>
          </p:nvSpPr>
          <p:spPr bwMode="auto">
            <a:xfrm>
              <a:off x="3106" y="2588"/>
              <a:ext cx="19" cy="19"/>
            </a:xfrm>
            <a:custGeom>
              <a:avLst/>
              <a:gdLst>
                <a:gd name="T0" fmla="*/ 0 w 19"/>
                <a:gd name="T1" fmla="*/ 3 h 19"/>
                <a:gd name="T2" fmla="*/ 15 w 19"/>
                <a:gd name="T3" fmla="*/ 6 h 19"/>
                <a:gd name="T4" fmla="*/ 18 w 19"/>
                <a:gd name="T5" fmla="*/ 15 h 19"/>
                <a:gd name="T6" fmla="*/ 9 w 19"/>
                <a:gd name="T7" fmla="*/ 18 h 19"/>
                <a:gd name="T8" fmla="*/ 6 w 19"/>
                <a:gd name="T9" fmla="*/ 9 h 19"/>
                <a:gd name="T10" fmla="*/ 6 w 19"/>
                <a:gd name="T11" fmla="*/ 0 h 19"/>
                <a:gd name="T12" fmla="*/ 0 w 19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3"/>
                  </a:moveTo>
                  <a:lnTo>
                    <a:pt x="15" y="6"/>
                  </a:lnTo>
                  <a:lnTo>
                    <a:pt x="18" y="15"/>
                  </a:lnTo>
                  <a:lnTo>
                    <a:pt x="9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4" name="Freeform 111"/>
            <p:cNvSpPr>
              <a:spLocks/>
            </p:cNvSpPr>
            <p:nvPr/>
          </p:nvSpPr>
          <p:spPr bwMode="auto">
            <a:xfrm>
              <a:off x="3115" y="2600"/>
              <a:ext cx="19" cy="19"/>
            </a:xfrm>
            <a:custGeom>
              <a:avLst/>
              <a:gdLst>
                <a:gd name="T0" fmla="*/ 0 w 19"/>
                <a:gd name="T1" fmla="*/ 3 h 19"/>
                <a:gd name="T2" fmla="*/ 15 w 19"/>
                <a:gd name="T3" fmla="*/ 6 h 19"/>
                <a:gd name="T4" fmla="*/ 18 w 19"/>
                <a:gd name="T5" fmla="*/ 15 h 19"/>
                <a:gd name="T6" fmla="*/ 9 w 19"/>
                <a:gd name="T7" fmla="*/ 18 h 19"/>
                <a:gd name="T8" fmla="*/ 6 w 19"/>
                <a:gd name="T9" fmla="*/ 9 h 19"/>
                <a:gd name="T10" fmla="*/ 6 w 19"/>
                <a:gd name="T11" fmla="*/ 0 h 19"/>
                <a:gd name="T12" fmla="*/ 0 w 19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3"/>
                  </a:moveTo>
                  <a:lnTo>
                    <a:pt x="15" y="6"/>
                  </a:lnTo>
                  <a:lnTo>
                    <a:pt x="18" y="15"/>
                  </a:lnTo>
                  <a:lnTo>
                    <a:pt x="9" y="18"/>
                  </a:lnTo>
                  <a:lnTo>
                    <a:pt x="6" y="9"/>
                  </a:lnTo>
                  <a:lnTo>
                    <a:pt x="6" y="0"/>
                  </a:lnTo>
                  <a:lnTo>
                    <a:pt x="0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5" name="Freeform 112"/>
            <p:cNvSpPr>
              <a:spLocks/>
            </p:cNvSpPr>
            <p:nvPr/>
          </p:nvSpPr>
          <p:spPr bwMode="auto">
            <a:xfrm>
              <a:off x="3154" y="2591"/>
              <a:ext cx="49" cy="40"/>
            </a:xfrm>
            <a:custGeom>
              <a:avLst/>
              <a:gdLst>
                <a:gd name="T0" fmla="*/ 0 w 49"/>
                <a:gd name="T1" fmla="*/ 0 h 40"/>
                <a:gd name="T2" fmla="*/ 48 w 49"/>
                <a:gd name="T3" fmla="*/ 21 h 40"/>
                <a:gd name="T4" fmla="*/ 48 w 49"/>
                <a:gd name="T5" fmla="*/ 30 h 40"/>
                <a:gd name="T6" fmla="*/ 24 w 49"/>
                <a:gd name="T7" fmla="*/ 39 h 40"/>
                <a:gd name="T8" fmla="*/ 12 w 49"/>
                <a:gd name="T9" fmla="*/ 30 h 40"/>
                <a:gd name="T10" fmla="*/ 36 w 49"/>
                <a:gd name="T11" fmla="*/ 21 h 40"/>
                <a:gd name="T12" fmla="*/ 48 w 49"/>
                <a:gd name="T13" fmla="*/ 12 h 40"/>
                <a:gd name="T14" fmla="*/ 0 w 49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40"/>
                <a:gd name="T26" fmla="*/ 49 w 49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40">
                  <a:moveTo>
                    <a:pt x="0" y="0"/>
                  </a:moveTo>
                  <a:lnTo>
                    <a:pt x="48" y="21"/>
                  </a:lnTo>
                  <a:lnTo>
                    <a:pt x="48" y="30"/>
                  </a:lnTo>
                  <a:lnTo>
                    <a:pt x="24" y="39"/>
                  </a:lnTo>
                  <a:lnTo>
                    <a:pt x="12" y="30"/>
                  </a:lnTo>
                  <a:lnTo>
                    <a:pt x="36" y="21"/>
                  </a:lnTo>
                  <a:lnTo>
                    <a:pt x="48" y="1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6" name="Freeform 113"/>
            <p:cNvSpPr>
              <a:spLocks/>
            </p:cNvSpPr>
            <p:nvPr/>
          </p:nvSpPr>
          <p:spPr bwMode="auto">
            <a:xfrm>
              <a:off x="3223" y="2588"/>
              <a:ext cx="34" cy="46"/>
            </a:xfrm>
            <a:custGeom>
              <a:avLst/>
              <a:gdLst>
                <a:gd name="T0" fmla="*/ 27 w 34"/>
                <a:gd name="T1" fmla="*/ 3 h 46"/>
                <a:gd name="T2" fmla="*/ 9 w 34"/>
                <a:gd name="T3" fmla="*/ 21 h 46"/>
                <a:gd name="T4" fmla="*/ 12 w 34"/>
                <a:gd name="T5" fmla="*/ 12 h 46"/>
                <a:gd name="T6" fmla="*/ 21 w 34"/>
                <a:gd name="T7" fmla="*/ 9 h 46"/>
                <a:gd name="T8" fmla="*/ 30 w 34"/>
                <a:gd name="T9" fmla="*/ 0 h 46"/>
                <a:gd name="T10" fmla="*/ 33 w 34"/>
                <a:gd name="T11" fmla="*/ 9 h 46"/>
                <a:gd name="T12" fmla="*/ 24 w 34"/>
                <a:gd name="T13" fmla="*/ 18 h 46"/>
                <a:gd name="T14" fmla="*/ 21 w 34"/>
                <a:gd name="T15" fmla="*/ 27 h 46"/>
                <a:gd name="T16" fmla="*/ 15 w 34"/>
                <a:gd name="T17" fmla="*/ 36 h 46"/>
                <a:gd name="T18" fmla="*/ 9 w 34"/>
                <a:gd name="T19" fmla="*/ 45 h 46"/>
                <a:gd name="T20" fmla="*/ 0 w 34"/>
                <a:gd name="T21" fmla="*/ 45 h 46"/>
                <a:gd name="T22" fmla="*/ 0 w 34"/>
                <a:gd name="T23" fmla="*/ 36 h 46"/>
                <a:gd name="T24" fmla="*/ 6 w 34"/>
                <a:gd name="T25" fmla="*/ 27 h 46"/>
                <a:gd name="T26" fmla="*/ 15 w 34"/>
                <a:gd name="T27" fmla="*/ 24 h 46"/>
                <a:gd name="T28" fmla="*/ 15 w 34"/>
                <a:gd name="T29" fmla="*/ 15 h 46"/>
                <a:gd name="T30" fmla="*/ 27 w 34"/>
                <a:gd name="T31" fmla="*/ 3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"/>
                <a:gd name="T49" fmla="*/ 0 h 46"/>
                <a:gd name="T50" fmla="*/ 34 w 34"/>
                <a:gd name="T51" fmla="*/ 46 h 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" h="46">
                  <a:moveTo>
                    <a:pt x="27" y="3"/>
                  </a:moveTo>
                  <a:lnTo>
                    <a:pt x="9" y="21"/>
                  </a:lnTo>
                  <a:lnTo>
                    <a:pt x="12" y="12"/>
                  </a:lnTo>
                  <a:lnTo>
                    <a:pt x="21" y="9"/>
                  </a:lnTo>
                  <a:lnTo>
                    <a:pt x="30" y="0"/>
                  </a:lnTo>
                  <a:lnTo>
                    <a:pt x="33" y="9"/>
                  </a:lnTo>
                  <a:lnTo>
                    <a:pt x="24" y="18"/>
                  </a:lnTo>
                  <a:lnTo>
                    <a:pt x="21" y="27"/>
                  </a:lnTo>
                  <a:lnTo>
                    <a:pt x="15" y="36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6" y="27"/>
                  </a:lnTo>
                  <a:lnTo>
                    <a:pt x="15" y="24"/>
                  </a:lnTo>
                  <a:lnTo>
                    <a:pt x="15" y="15"/>
                  </a:lnTo>
                  <a:lnTo>
                    <a:pt x="27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7" name="Freeform 114"/>
            <p:cNvSpPr>
              <a:spLocks/>
            </p:cNvSpPr>
            <p:nvPr/>
          </p:nvSpPr>
          <p:spPr bwMode="auto">
            <a:xfrm>
              <a:off x="3011" y="2378"/>
              <a:ext cx="76" cy="22"/>
            </a:xfrm>
            <a:custGeom>
              <a:avLst/>
              <a:gdLst>
                <a:gd name="T0" fmla="*/ 0 w 76"/>
                <a:gd name="T1" fmla="*/ 21 h 22"/>
                <a:gd name="T2" fmla="*/ 24 w 76"/>
                <a:gd name="T3" fmla="*/ 0 h 22"/>
                <a:gd name="T4" fmla="*/ 33 w 76"/>
                <a:gd name="T5" fmla="*/ 0 h 22"/>
                <a:gd name="T6" fmla="*/ 42 w 76"/>
                <a:gd name="T7" fmla="*/ 0 h 22"/>
                <a:gd name="T8" fmla="*/ 51 w 76"/>
                <a:gd name="T9" fmla="*/ 0 h 22"/>
                <a:gd name="T10" fmla="*/ 60 w 76"/>
                <a:gd name="T11" fmla="*/ 0 h 22"/>
                <a:gd name="T12" fmla="*/ 69 w 76"/>
                <a:gd name="T13" fmla="*/ 0 h 22"/>
                <a:gd name="T14" fmla="*/ 75 w 76"/>
                <a:gd name="T15" fmla="*/ 12 h 22"/>
                <a:gd name="T16" fmla="*/ 66 w 76"/>
                <a:gd name="T17" fmla="*/ 18 h 22"/>
                <a:gd name="T18" fmla="*/ 57 w 76"/>
                <a:gd name="T19" fmla="*/ 18 h 22"/>
                <a:gd name="T20" fmla="*/ 48 w 76"/>
                <a:gd name="T21" fmla="*/ 18 h 22"/>
                <a:gd name="T22" fmla="*/ 39 w 76"/>
                <a:gd name="T23" fmla="*/ 18 h 22"/>
                <a:gd name="T24" fmla="*/ 30 w 76"/>
                <a:gd name="T25" fmla="*/ 18 h 22"/>
                <a:gd name="T26" fmla="*/ 21 w 76"/>
                <a:gd name="T27" fmla="*/ 15 h 22"/>
                <a:gd name="T28" fmla="*/ 18 w 76"/>
                <a:gd name="T29" fmla="*/ 6 h 22"/>
                <a:gd name="T30" fmla="*/ 0 w 76"/>
                <a:gd name="T31" fmla="*/ 21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6"/>
                <a:gd name="T49" fmla="*/ 0 h 22"/>
                <a:gd name="T50" fmla="*/ 76 w 76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6" h="22">
                  <a:moveTo>
                    <a:pt x="0" y="21"/>
                  </a:moveTo>
                  <a:lnTo>
                    <a:pt x="24" y="0"/>
                  </a:lnTo>
                  <a:lnTo>
                    <a:pt x="33" y="0"/>
                  </a:lnTo>
                  <a:lnTo>
                    <a:pt x="42" y="0"/>
                  </a:lnTo>
                  <a:lnTo>
                    <a:pt x="51" y="0"/>
                  </a:lnTo>
                  <a:lnTo>
                    <a:pt x="60" y="0"/>
                  </a:lnTo>
                  <a:lnTo>
                    <a:pt x="69" y="0"/>
                  </a:lnTo>
                  <a:lnTo>
                    <a:pt x="75" y="12"/>
                  </a:lnTo>
                  <a:lnTo>
                    <a:pt x="66" y="18"/>
                  </a:lnTo>
                  <a:lnTo>
                    <a:pt x="57" y="18"/>
                  </a:lnTo>
                  <a:lnTo>
                    <a:pt x="48" y="18"/>
                  </a:lnTo>
                  <a:lnTo>
                    <a:pt x="39" y="18"/>
                  </a:lnTo>
                  <a:lnTo>
                    <a:pt x="30" y="18"/>
                  </a:lnTo>
                  <a:lnTo>
                    <a:pt x="21" y="15"/>
                  </a:lnTo>
                  <a:lnTo>
                    <a:pt x="18" y="6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8" name="Freeform 115"/>
            <p:cNvSpPr>
              <a:spLocks/>
            </p:cNvSpPr>
            <p:nvPr/>
          </p:nvSpPr>
          <p:spPr bwMode="auto">
            <a:xfrm>
              <a:off x="3115" y="2216"/>
              <a:ext cx="58" cy="103"/>
            </a:xfrm>
            <a:custGeom>
              <a:avLst/>
              <a:gdLst>
                <a:gd name="T0" fmla="*/ 39 w 58"/>
                <a:gd name="T1" fmla="*/ 87 h 103"/>
                <a:gd name="T2" fmla="*/ 12 w 58"/>
                <a:gd name="T3" fmla="*/ 102 h 103"/>
                <a:gd name="T4" fmla="*/ 6 w 58"/>
                <a:gd name="T5" fmla="*/ 93 h 103"/>
                <a:gd name="T6" fmla="*/ 6 w 58"/>
                <a:gd name="T7" fmla="*/ 84 h 103"/>
                <a:gd name="T8" fmla="*/ 6 w 58"/>
                <a:gd name="T9" fmla="*/ 75 h 103"/>
                <a:gd name="T10" fmla="*/ 6 w 58"/>
                <a:gd name="T11" fmla="*/ 66 h 103"/>
                <a:gd name="T12" fmla="*/ 3 w 58"/>
                <a:gd name="T13" fmla="*/ 57 h 103"/>
                <a:gd name="T14" fmla="*/ 3 w 58"/>
                <a:gd name="T15" fmla="*/ 48 h 103"/>
                <a:gd name="T16" fmla="*/ 0 w 58"/>
                <a:gd name="T17" fmla="*/ 39 h 103"/>
                <a:gd name="T18" fmla="*/ 0 w 58"/>
                <a:gd name="T19" fmla="*/ 30 h 103"/>
                <a:gd name="T20" fmla="*/ 0 w 58"/>
                <a:gd name="T21" fmla="*/ 21 h 103"/>
                <a:gd name="T22" fmla="*/ 9 w 58"/>
                <a:gd name="T23" fmla="*/ 15 h 103"/>
                <a:gd name="T24" fmla="*/ 18 w 58"/>
                <a:gd name="T25" fmla="*/ 15 h 103"/>
                <a:gd name="T26" fmla="*/ 27 w 58"/>
                <a:gd name="T27" fmla="*/ 12 h 103"/>
                <a:gd name="T28" fmla="*/ 36 w 58"/>
                <a:gd name="T29" fmla="*/ 12 h 103"/>
                <a:gd name="T30" fmla="*/ 36 w 58"/>
                <a:gd name="T31" fmla="*/ 3 h 103"/>
                <a:gd name="T32" fmla="*/ 45 w 58"/>
                <a:gd name="T33" fmla="*/ 0 h 103"/>
                <a:gd name="T34" fmla="*/ 54 w 58"/>
                <a:gd name="T35" fmla="*/ 0 h 103"/>
                <a:gd name="T36" fmla="*/ 57 w 58"/>
                <a:gd name="T37" fmla="*/ 9 h 103"/>
                <a:gd name="T38" fmla="*/ 57 w 58"/>
                <a:gd name="T39" fmla="*/ 18 h 103"/>
                <a:gd name="T40" fmla="*/ 57 w 58"/>
                <a:gd name="T41" fmla="*/ 27 h 103"/>
                <a:gd name="T42" fmla="*/ 48 w 58"/>
                <a:gd name="T43" fmla="*/ 27 h 103"/>
                <a:gd name="T44" fmla="*/ 39 w 58"/>
                <a:gd name="T45" fmla="*/ 27 h 103"/>
                <a:gd name="T46" fmla="*/ 39 w 58"/>
                <a:gd name="T47" fmla="*/ 18 h 103"/>
                <a:gd name="T48" fmla="*/ 30 w 58"/>
                <a:gd name="T49" fmla="*/ 27 h 103"/>
                <a:gd name="T50" fmla="*/ 30 w 58"/>
                <a:gd name="T51" fmla="*/ 39 h 103"/>
                <a:gd name="T52" fmla="*/ 39 w 58"/>
                <a:gd name="T53" fmla="*/ 42 h 103"/>
                <a:gd name="T54" fmla="*/ 45 w 58"/>
                <a:gd name="T55" fmla="*/ 51 h 103"/>
                <a:gd name="T56" fmla="*/ 45 w 58"/>
                <a:gd name="T57" fmla="*/ 60 h 103"/>
                <a:gd name="T58" fmla="*/ 48 w 58"/>
                <a:gd name="T59" fmla="*/ 69 h 103"/>
                <a:gd name="T60" fmla="*/ 48 w 58"/>
                <a:gd name="T61" fmla="*/ 78 h 103"/>
                <a:gd name="T62" fmla="*/ 48 w 58"/>
                <a:gd name="T63" fmla="*/ 87 h 103"/>
                <a:gd name="T64" fmla="*/ 39 w 58"/>
                <a:gd name="T65" fmla="*/ 90 h 103"/>
                <a:gd name="T66" fmla="*/ 39 w 58"/>
                <a:gd name="T67" fmla="*/ 87 h 1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8"/>
                <a:gd name="T103" fmla="*/ 0 h 103"/>
                <a:gd name="T104" fmla="*/ 58 w 58"/>
                <a:gd name="T105" fmla="*/ 103 h 1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8" h="103">
                  <a:moveTo>
                    <a:pt x="39" y="87"/>
                  </a:moveTo>
                  <a:lnTo>
                    <a:pt x="12" y="102"/>
                  </a:lnTo>
                  <a:lnTo>
                    <a:pt x="6" y="93"/>
                  </a:lnTo>
                  <a:lnTo>
                    <a:pt x="6" y="84"/>
                  </a:lnTo>
                  <a:lnTo>
                    <a:pt x="6" y="75"/>
                  </a:lnTo>
                  <a:lnTo>
                    <a:pt x="6" y="66"/>
                  </a:lnTo>
                  <a:lnTo>
                    <a:pt x="3" y="57"/>
                  </a:lnTo>
                  <a:lnTo>
                    <a:pt x="3" y="48"/>
                  </a:lnTo>
                  <a:lnTo>
                    <a:pt x="0" y="39"/>
                  </a:lnTo>
                  <a:lnTo>
                    <a:pt x="0" y="30"/>
                  </a:lnTo>
                  <a:lnTo>
                    <a:pt x="0" y="21"/>
                  </a:lnTo>
                  <a:lnTo>
                    <a:pt x="9" y="15"/>
                  </a:lnTo>
                  <a:lnTo>
                    <a:pt x="18" y="15"/>
                  </a:lnTo>
                  <a:lnTo>
                    <a:pt x="27" y="12"/>
                  </a:lnTo>
                  <a:lnTo>
                    <a:pt x="36" y="12"/>
                  </a:lnTo>
                  <a:lnTo>
                    <a:pt x="36" y="3"/>
                  </a:lnTo>
                  <a:lnTo>
                    <a:pt x="45" y="0"/>
                  </a:lnTo>
                  <a:lnTo>
                    <a:pt x="54" y="0"/>
                  </a:lnTo>
                  <a:lnTo>
                    <a:pt x="57" y="9"/>
                  </a:lnTo>
                  <a:lnTo>
                    <a:pt x="57" y="18"/>
                  </a:lnTo>
                  <a:lnTo>
                    <a:pt x="57" y="27"/>
                  </a:lnTo>
                  <a:lnTo>
                    <a:pt x="48" y="27"/>
                  </a:lnTo>
                  <a:lnTo>
                    <a:pt x="39" y="27"/>
                  </a:lnTo>
                  <a:lnTo>
                    <a:pt x="39" y="18"/>
                  </a:lnTo>
                  <a:lnTo>
                    <a:pt x="30" y="27"/>
                  </a:lnTo>
                  <a:lnTo>
                    <a:pt x="30" y="39"/>
                  </a:lnTo>
                  <a:lnTo>
                    <a:pt x="39" y="42"/>
                  </a:lnTo>
                  <a:lnTo>
                    <a:pt x="45" y="51"/>
                  </a:lnTo>
                  <a:lnTo>
                    <a:pt x="45" y="60"/>
                  </a:lnTo>
                  <a:lnTo>
                    <a:pt x="48" y="69"/>
                  </a:lnTo>
                  <a:lnTo>
                    <a:pt x="48" y="78"/>
                  </a:lnTo>
                  <a:lnTo>
                    <a:pt x="48" y="87"/>
                  </a:lnTo>
                  <a:lnTo>
                    <a:pt x="39" y="90"/>
                  </a:lnTo>
                  <a:lnTo>
                    <a:pt x="39" y="8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49" name="Freeform 116"/>
            <p:cNvSpPr>
              <a:spLocks/>
            </p:cNvSpPr>
            <p:nvPr/>
          </p:nvSpPr>
          <p:spPr bwMode="auto">
            <a:xfrm>
              <a:off x="3106" y="2330"/>
              <a:ext cx="37" cy="64"/>
            </a:xfrm>
            <a:custGeom>
              <a:avLst/>
              <a:gdLst>
                <a:gd name="T0" fmla="*/ 0 w 37"/>
                <a:gd name="T1" fmla="*/ 21 h 64"/>
                <a:gd name="T2" fmla="*/ 12 w 37"/>
                <a:gd name="T3" fmla="*/ 0 h 64"/>
                <a:gd name="T4" fmla="*/ 21 w 37"/>
                <a:gd name="T5" fmla="*/ 0 h 64"/>
                <a:gd name="T6" fmla="*/ 30 w 37"/>
                <a:gd name="T7" fmla="*/ 0 h 64"/>
                <a:gd name="T8" fmla="*/ 30 w 37"/>
                <a:gd name="T9" fmla="*/ 9 h 64"/>
                <a:gd name="T10" fmla="*/ 30 w 37"/>
                <a:gd name="T11" fmla="*/ 18 h 64"/>
                <a:gd name="T12" fmla="*/ 27 w 37"/>
                <a:gd name="T13" fmla="*/ 27 h 64"/>
                <a:gd name="T14" fmla="*/ 27 w 37"/>
                <a:gd name="T15" fmla="*/ 36 h 64"/>
                <a:gd name="T16" fmla="*/ 27 w 37"/>
                <a:gd name="T17" fmla="*/ 45 h 64"/>
                <a:gd name="T18" fmla="*/ 36 w 37"/>
                <a:gd name="T19" fmla="*/ 45 h 64"/>
                <a:gd name="T20" fmla="*/ 36 w 37"/>
                <a:gd name="T21" fmla="*/ 54 h 64"/>
                <a:gd name="T22" fmla="*/ 36 w 37"/>
                <a:gd name="T23" fmla="*/ 63 h 64"/>
                <a:gd name="T24" fmla="*/ 27 w 37"/>
                <a:gd name="T25" fmla="*/ 63 h 64"/>
                <a:gd name="T26" fmla="*/ 18 w 37"/>
                <a:gd name="T27" fmla="*/ 57 h 64"/>
                <a:gd name="T28" fmla="*/ 18 w 37"/>
                <a:gd name="T29" fmla="*/ 48 h 64"/>
                <a:gd name="T30" fmla="*/ 18 w 37"/>
                <a:gd name="T31" fmla="*/ 39 h 64"/>
                <a:gd name="T32" fmla="*/ 21 w 37"/>
                <a:gd name="T33" fmla="*/ 30 h 64"/>
                <a:gd name="T34" fmla="*/ 21 w 37"/>
                <a:gd name="T35" fmla="*/ 21 h 64"/>
                <a:gd name="T36" fmla="*/ 12 w 37"/>
                <a:gd name="T37" fmla="*/ 15 h 64"/>
                <a:gd name="T38" fmla="*/ 0 w 37"/>
                <a:gd name="T39" fmla="*/ 21 h 6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7"/>
                <a:gd name="T61" fmla="*/ 0 h 64"/>
                <a:gd name="T62" fmla="*/ 37 w 37"/>
                <a:gd name="T63" fmla="*/ 64 h 6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7" h="64">
                  <a:moveTo>
                    <a:pt x="0" y="21"/>
                  </a:moveTo>
                  <a:lnTo>
                    <a:pt x="12" y="0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0" y="9"/>
                  </a:lnTo>
                  <a:lnTo>
                    <a:pt x="30" y="18"/>
                  </a:lnTo>
                  <a:lnTo>
                    <a:pt x="27" y="27"/>
                  </a:lnTo>
                  <a:lnTo>
                    <a:pt x="27" y="36"/>
                  </a:lnTo>
                  <a:lnTo>
                    <a:pt x="27" y="45"/>
                  </a:lnTo>
                  <a:lnTo>
                    <a:pt x="36" y="45"/>
                  </a:lnTo>
                  <a:lnTo>
                    <a:pt x="36" y="54"/>
                  </a:lnTo>
                  <a:lnTo>
                    <a:pt x="36" y="63"/>
                  </a:lnTo>
                  <a:lnTo>
                    <a:pt x="27" y="63"/>
                  </a:lnTo>
                  <a:lnTo>
                    <a:pt x="18" y="57"/>
                  </a:lnTo>
                  <a:lnTo>
                    <a:pt x="18" y="48"/>
                  </a:lnTo>
                  <a:lnTo>
                    <a:pt x="18" y="39"/>
                  </a:lnTo>
                  <a:lnTo>
                    <a:pt x="21" y="30"/>
                  </a:lnTo>
                  <a:lnTo>
                    <a:pt x="21" y="21"/>
                  </a:lnTo>
                  <a:lnTo>
                    <a:pt x="12" y="15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0" name="Freeform 117"/>
            <p:cNvSpPr>
              <a:spLocks/>
            </p:cNvSpPr>
            <p:nvPr/>
          </p:nvSpPr>
          <p:spPr bwMode="auto">
            <a:xfrm>
              <a:off x="3148" y="2339"/>
              <a:ext cx="17" cy="17"/>
            </a:xfrm>
            <a:custGeom>
              <a:avLst/>
              <a:gdLst>
                <a:gd name="T0" fmla="*/ 10 w 17"/>
                <a:gd name="T1" fmla="*/ 16 h 17"/>
                <a:gd name="T2" fmla="*/ 5 w 17"/>
                <a:gd name="T3" fmla="*/ 0 h 17"/>
                <a:gd name="T4" fmla="*/ 16 w 17"/>
                <a:gd name="T5" fmla="*/ 16 h 17"/>
                <a:gd name="T6" fmla="*/ 0 w 17"/>
                <a:gd name="T7" fmla="*/ 12 h 17"/>
                <a:gd name="T8" fmla="*/ 10 w 17"/>
                <a:gd name="T9" fmla="*/ 1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10" y="16"/>
                  </a:moveTo>
                  <a:lnTo>
                    <a:pt x="5" y="0"/>
                  </a:lnTo>
                  <a:lnTo>
                    <a:pt x="16" y="16"/>
                  </a:lnTo>
                  <a:lnTo>
                    <a:pt x="0" y="12"/>
                  </a:lnTo>
                  <a:lnTo>
                    <a:pt x="10" y="1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1" name="Freeform 118"/>
            <p:cNvSpPr>
              <a:spLocks/>
            </p:cNvSpPr>
            <p:nvPr/>
          </p:nvSpPr>
          <p:spPr bwMode="auto">
            <a:xfrm>
              <a:off x="3080" y="2432"/>
              <a:ext cx="42" cy="31"/>
            </a:xfrm>
            <a:custGeom>
              <a:avLst/>
              <a:gdLst>
                <a:gd name="T0" fmla="*/ 26 w 42"/>
                <a:gd name="T1" fmla="*/ 15 h 31"/>
                <a:gd name="T2" fmla="*/ 32 w 42"/>
                <a:gd name="T3" fmla="*/ 3 h 31"/>
                <a:gd name="T4" fmla="*/ 32 w 42"/>
                <a:gd name="T5" fmla="*/ 12 h 31"/>
                <a:gd name="T6" fmla="*/ 41 w 42"/>
                <a:gd name="T7" fmla="*/ 12 h 31"/>
                <a:gd name="T8" fmla="*/ 41 w 42"/>
                <a:gd name="T9" fmla="*/ 21 h 31"/>
                <a:gd name="T10" fmla="*/ 32 w 42"/>
                <a:gd name="T11" fmla="*/ 27 h 31"/>
                <a:gd name="T12" fmla="*/ 23 w 42"/>
                <a:gd name="T13" fmla="*/ 30 h 31"/>
                <a:gd name="T14" fmla="*/ 15 w 42"/>
                <a:gd name="T15" fmla="*/ 30 h 31"/>
                <a:gd name="T16" fmla="*/ 6 w 42"/>
                <a:gd name="T17" fmla="*/ 30 h 31"/>
                <a:gd name="T18" fmla="*/ 0 w 42"/>
                <a:gd name="T19" fmla="*/ 21 h 31"/>
                <a:gd name="T20" fmla="*/ 0 w 42"/>
                <a:gd name="T21" fmla="*/ 12 h 31"/>
                <a:gd name="T22" fmla="*/ 0 w 42"/>
                <a:gd name="T23" fmla="*/ 3 h 31"/>
                <a:gd name="T24" fmla="*/ 9 w 42"/>
                <a:gd name="T25" fmla="*/ 3 h 31"/>
                <a:gd name="T26" fmla="*/ 18 w 42"/>
                <a:gd name="T27" fmla="*/ 0 h 31"/>
                <a:gd name="T28" fmla="*/ 26 w 42"/>
                <a:gd name="T29" fmla="*/ 0 h 31"/>
                <a:gd name="T30" fmla="*/ 35 w 42"/>
                <a:gd name="T31" fmla="*/ 6 h 31"/>
                <a:gd name="T32" fmla="*/ 26 w 42"/>
                <a:gd name="T33" fmla="*/ 15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"/>
                <a:gd name="T52" fmla="*/ 0 h 31"/>
                <a:gd name="T53" fmla="*/ 42 w 42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" h="31">
                  <a:moveTo>
                    <a:pt x="26" y="15"/>
                  </a:moveTo>
                  <a:lnTo>
                    <a:pt x="32" y="3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41" y="21"/>
                  </a:lnTo>
                  <a:lnTo>
                    <a:pt x="32" y="27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6" y="30"/>
                  </a:lnTo>
                  <a:lnTo>
                    <a:pt x="0" y="21"/>
                  </a:lnTo>
                  <a:lnTo>
                    <a:pt x="0" y="12"/>
                  </a:lnTo>
                  <a:lnTo>
                    <a:pt x="0" y="3"/>
                  </a:lnTo>
                  <a:lnTo>
                    <a:pt x="9" y="3"/>
                  </a:lnTo>
                  <a:lnTo>
                    <a:pt x="18" y="0"/>
                  </a:lnTo>
                  <a:lnTo>
                    <a:pt x="26" y="0"/>
                  </a:lnTo>
                  <a:lnTo>
                    <a:pt x="35" y="6"/>
                  </a:lnTo>
                  <a:lnTo>
                    <a:pt x="26" y="15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2" name="Freeform 119"/>
            <p:cNvSpPr>
              <a:spLocks/>
            </p:cNvSpPr>
            <p:nvPr/>
          </p:nvSpPr>
          <p:spPr bwMode="auto">
            <a:xfrm>
              <a:off x="3133" y="2345"/>
              <a:ext cx="106" cy="112"/>
            </a:xfrm>
            <a:custGeom>
              <a:avLst/>
              <a:gdLst>
                <a:gd name="T0" fmla="*/ 69 w 106"/>
                <a:gd name="T1" fmla="*/ 6 h 112"/>
                <a:gd name="T2" fmla="*/ 60 w 106"/>
                <a:gd name="T3" fmla="*/ 0 h 112"/>
                <a:gd name="T4" fmla="*/ 63 w 106"/>
                <a:gd name="T5" fmla="*/ 12 h 112"/>
                <a:gd name="T6" fmla="*/ 72 w 106"/>
                <a:gd name="T7" fmla="*/ 15 h 112"/>
                <a:gd name="T8" fmla="*/ 81 w 106"/>
                <a:gd name="T9" fmla="*/ 15 h 112"/>
                <a:gd name="T10" fmla="*/ 84 w 106"/>
                <a:gd name="T11" fmla="*/ 24 h 112"/>
                <a:gd name="T12" fmla="*/ 84 w 106"/>
                <a:gd name="T13" fmla="*/ 33 h 112"/>
                <a:gd name="T14" fmla="*/ 87 w 106"/>
                <a:gd name="T15" fmla="*/ 42 h 112"/>
                <a:gd name="T16" fmla="*/ 90 w 106"/>
                <a:gd name="T17" fmla="*/ 51 h 112"/>
                <a:gd name="T18" fmla="*/ 99 w 106"/>
                <a:gd name="T19" fmla="*/ 57 h 112"/>
                <a:gd name="T20" fmla="*/ 105 w 106"/>
                <a:gd name="T21" fmla="*/ 66 h 112"/>
                <a:gd name="T22" fmla="*/ 96 w 106"/>
                <a:gd name="T23" fmla="*/ 75 h 112"/>
                <a:gd name="T24" fmla="*/ 96 w 106"/>
                <a:gd name="T25" fmla="*/ 84 h 112"/>
                <a:gd name="T26" fmla="*/ 99 w 106"/>
                <a:gd name="T27" fmla="*/ 93 h 112"/>
                <a:gd name="T28" fmla="*/ 105 w 106"/>
                <a:gd name="T29" fmla="*/ 102 h 112"/>
                <a:gd name="T30" fmla="*/ 96 w 106"/>
                <a:gd name="T31" fmla="*/ 108 h 112"/>
                <a:gd name="T32" fmla="*/ 87 w 106"/>
                <a:gd name="T33" fmla="*/ 108 h 112"/>
                <a:gd name="T34" fmla="*/ 78 w 106"/>
                <a:gd name="T35" fmla="*/ 108 h 112"/>
                <a:gd name="T36" fmla="*/ 69 w 106"/>
                <a:gd name="T37" fmla="*/ 108 h 112"/>
                <a:gd name="T38" fmla="*/ 60 w 106"/>
                <a:gd name="T39" fmla="*/ 102 h 112"/>
                <a:gd name="T40" fmla="*/ 48 w 106"/>
                <a:gd name="T41" fmla="*/ 102 h 112"/>
                <a:gd name="T42" fmla="*/ 36 w 106"/>
                <a:gd name="T43" fmla="*/ 108 h 112"/>
                <a:gd name="T44" fmla="*/ 24 w 106"/>
                <a:gd name="T45" fmla="*/ 111 h 112"/>
                <a:gd name="T46" fmla="*/ 15 w 106"/>
                <a:gd name="T47" fmla="*/ 111 h 112"/>
                <a:gd name="T48" fmla="*/ 6 w 106"/>
                <a:gd name="T49" fmla="*/ 111 h 112"/>
                <a:gd name="T50" fmla="*/ 0 w 106"/>
                <a:gd name="T51" fmla="*/ 102 h 112"/>
                <a:gd name="T52" fmla="*/ 3 w 106"/>
                <a:gd name="T53" fmla="*/ 93 h 112"/>
                <a:gd name="T54" fmla="*/ 12 w 106"/>
                <a:gd name="T55" fmla="*/ 87 h 112"/>
                <a:gd name="T56" fmla="*/ 15 w 106"/>
                <a:gd name="T57" fmla="*/ 78 h 112"/>
                <a:gd name="T58" fmla="*/ 24 w 106"/>
                <a:gd name="T59" fmla="*/ 72 h 112"/>
                <a:gd name="T60" fmla="*/ 36 w 106"/>
                <a:gd name="T61" fmla="*/ 66 h 112"/>
                <a:gd name="T62" fmla="*/ 48 w 106"/>
                <a:gd name="T63" fmla="*/ 66 h 112"/>
                <a:gd name="T64" fmla="*/ 60 w 106"/>
                <a:gd name="T65" fmla="*/ 60 h 112"/>
                <a:gd name="T66" fmla="*/ 69 w 106"/>
                <a:gd name="T67" fmla="*/ 66 h 112"/>
                <a:gd name="T68" fmla="*/ 78 w 106"/>
                <a:gd name="T69" fmla="*/ 72 h 112"/>
                <a:gd name="T70" fmla="*/ 84 w 106"/>
                <a:gd name="T71" fmla="*/ 63 h 112"/>
                <a:gd name="T72" fmla="*/ 84 w 106"/>
                <a:gd name="T73" fmla="*/ 54 h 112"/>
                <a:gd name="T74" fmla="*/ 75 w 106"/>
                <a:gd name="T75" fmla="*/ 54 h 112"/>
                <a:gd name="T76" fmla="*/ 72 w 106"/>
                <a:gd name="T77" fmla="*/ 45 h 112"/>
                <a:gd name="T78" fmla="*/ 75 w 106"/>
                <a:gd name="T79" fmla="*/ 36 h 112"/>
                <a:gd name="T80" fmla="*/ 78 w 106"/>
                <a:gd name="T81" fmla="*/ 27 h 112"/>
                <a:gd name="T82" fmla="*/ 69 w 106"/>
                <a:gd name="T83" fmla="*/ 24 h 112"/>
                <a:gd name="T84" fmla="*/ 60 w 106"/>
                <a:gd name="T85" fmla="*/ 18 h 112"/>
                <a:gd name="T86" fmla="*/ 57 w 106"/>
                <a:gd name="T87" fmla="*/ 9 h 112"/>
                <a:gd name="T88" fmla="*/ 57 w 106"/>
                <a:gd name="T89" fmla="*/ 0 h 112"/>
                <a:gd name="T90" fmla="*/ 69 w 106"/>
                <a:gd name="T91" fmla="*/ 6 h 11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112"/>
                <a:gd name="T140" fmla="*/ 106 w 106"/>
                <a:gd name="T141" fmla="*/ 112 h 11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112">
                  <a:moveTo>
                    <a:pt x="69" y="6"/>
                  </a:moveTo>
                  <a:lnTo>
                    <a:pt x="60" y="0"/>
                  </a:lnTo>
                  <a:lnTo>
                    <a:pt x="63" y="12"/>
                  </a:lnTo>
                  <a:lnTo>
                    <a:pt x="72" y="15"/>
                  </a:lnTo>
                  <a:lnTo>
                    <a:pt x="81" y="15"/>
                  </a:lnTo>
                  <a:lnTo>
                    <a:pt x="84" y="24"/>
                  </a:lnTo>
                  <a:lnTo>
                    <a:pt x="84" y="33"/>
                  </a:lnTo>
                  <a:lnTo>
                    <a:pt x="87" y="42"/>
                  </a:lnTo>
                  <a:lnTo>
                    <a:pt x="90" y="51"/>
                  </a:lnTo>
                  <a:lnTo>
                    <a:pt x="99" y="57"/>
                  </a:lnTo>
                  <a:lnTo>
                    <a:pt x="105" y="66"/>
                  </a:lnTo>
                  <a:lnTo>
                    <a:pt x="96" y="75"/>
                  </a:lnTo>
                  <a:lnTo>
                    <a:pt x="96" y="84"/>
                  </a:lnTo>
                  <a:lnTo>
                    <a:pt x="99" y="93"/>
                  </a:lnTo>
                  <a:lnTo>
                    <a:pt x="105" y="102"/>
                  </a:lnTo>
                  <a:lnTo>
                    <a:pt x="96" y="108"/>
                  </a:lnTo>
                  <a:lnTo>
                    <a:pt x="87" y="108"/>
                  </a:lnTo>
                  <a:lnTo>
                    <a:pt x="78" y="108"/>
                  </a:lnTo>
                  <a:lnTo>
                    <a:pt x="69" y="108"/>
                  </a:lnTo>
                  <a:lnTo>
                    <a:pt x="60" y="102"/>
                  </a:lnTo>
                  <a:lnTo>
                    <a:pt x="48" y="102"/>
                  </a:lnTo>
                  <a:lnTo>
                    <a:pt x="36" y="108"/>
                  </a:lnTo>
                  <a:lnTo>
                    <a:pt x="24" y="111"/>
                  </a:lnTo>
                  <a:lnTo>
                    <a:pt x="15" y="111"/>
                  </a:lnTo>
                  <a:lnTo>
                    <a:pt x="6" y="111"/>
                  </a:lnTo>
                  <a:lnTo>
                    <a:pt x="0" y="102"/>
                  </a:lnTo>
                  <a:lnTo>
                    <a:pt x="3" y="93"/>
                  </a:lnTo>
                  <a:lnTo>
                    <a:pt x="12" y="87"/>
                  </a:lnTo>
                  <a:lnTo>
                    <a:pt x="15" y="78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48" y="66"/>
                  </a:lnTo>
                  <a:lnTo>
                    <a:pt x="60" y="60"/>
                  </a:lnTo>
                  <a:lnTo>
                    <a:pt x="69" y="66"/>
                  </a:lnTo>
                  <a:lnTo>
                    <a:pt x="78" y="72"/>
                  </a:lnTo>
                  <a:lnTo>
                    <a:pt x="84" y="63"/>
                  </a:lnTo>
                  <a:lnTo>
                    <a:pt x="84" y="54"/>
                  </a:lnTo>
                  <a:lnTo>
                    <a:pt x="75" y="54"/>
                  </a:lnTo>
                  <a:lnTo>
                    <a:pt x="72" y="45"/>
                  </a:lnTo>
                  <a:lnTo>
                    <a:pt x="75" y="36"/>
                  </a:lnTo>
                  <a:lnTo>
                    <a:pt x="78" y="27"/>
                  </a:lnTo>
                  <a:lnTo>
                    <a:pt x="69" y="24"/>
                  </a:lnTo>
                  <a:lnTo>
                    <a:pt x="60" y="18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69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3" name="Freeform 120"/>
            <p:cNvSpPr>
              <a:spLocks/>
            </p:cNvSpPr>
            <p:nvPr/>
          </p:nvSpPr>
          <p:spPr bwMode="auto">
            <a:xfrm>
              <a:off x="3196" y="2303"/>
              <a:ext cx="672" cy="412"/>
            </a:xfrm>
            <a:custGeom>
              <a:avLst/>
              <a:gdLst>
                <a:gd name="T0" fmla="*/ 9 w 672"/>
                <a:gd name="T1" fmla="*/ 15 h 412"/>
                <a:gd name="T2" fmla="*/ 36 w 672"/>
                <a:gd name="T3" fmla="*/ 24 h 412"/>
                <a:gd name="T4" fmla="*/ 63 w 672"/>
                <a:gd name="T5" fmla="*/ 36 h 412"/>
                <a:gd name="T6" fmla="*/ 89 w 672"/>
                <a:gd name="T7" fmla="*/ 36 h 412"/>
                <a:gd name="T8" fmla="*/ 116 w 672"/>
                <a:gd name="T9" fmla="*/ 36 h 412"/>
                <a:gd name="T10" fmla="*/ 137 w 672"/>
                <a:gd name="T11" fmla="*/ 60 h 412"/>
                <a:gd name="T12" fmla="*/ 149 w 672"/>
                <a:gd name="T13" fmla="*/ 87 h 412"/>
                <a:gd name="T14" fmla="*/ 167 w 672"/>
                <a:gd name="T15" fmla="*/ 117 h 412"/>
                <a:gd name="T16" fmla="*/ 197 w 672"/>
                <a:gd name="T17" fmla="*/ 126 h 412"/>
                <a:gd name="T18" fmla="*/ 224 w 672"/>
                <a:gd name="T19" fmla="*/ 102 h 412"/>
                <a:gd name="T20" fmla="*/ 248 w 672"/>
                <a:gd name="T21" fmla="*/ 81 h 412"/>
                <a:gd name="T22" fmla="*/ 283 w 672"/>
                <a:gd name="T23" fmla="*/ 81 h 412"/>
                <a:gd name="T24" fmla="*/ 319 w 672"/>
                <a:gd name="T25" fmla="*/ 99 h 412"/>
                <a:gd name="T26" fmla="*/ 355 w 672"/>
                <a:gd name="T27" fmla="*/ 114 h 412"/>
                <a:gd name="T28" fmla="*/ 385 w 672"/>
                <a:gd name="T29" fmla="*/ 123 h 412"/>
                <a:gd name="T30" fmla="*/ 415 w 672"/>
                <a:gd name="T31" fmla="*/ 132 h 412"/>
                <a:gd name="T32" fmla="*/ 444 w 672"/>
                <a:gd name="T33" fmla="*/ 147 h 412"/>
                <a:gd name="T34" fmla="*/ 471 w 672"/>
                <a:gd name="T35" fmla="*/ 156 h 412"/>
                <a:gd name="T36" fmla="*/ 495 w 672"/>
                <a:gd name="T37" fmla="*/ 171 h 412"/>
                <a:gd name="T38" fmla="*/ 519 w 672"/>
                <a:gd name="T39" fmla="*/ 198 h 412"/>
                <a:gd name="T40" fmla="*/ 537 w 672"/>
                <a:gd name="T41" fmla="*/ 219 h 412"/>
                <a:gd name="T42" fmla="*/ 564 w 672"/>
                <a:gd name="T43" fmla="*/ 234 h 412"/>
                <a:gd name="T44" fmla="*/ 567 w 672"/>
                <a:gd name="T45" fmla="*/ 261 h 412"/>
                <a:gd name="T46" fmla="*/ 555 w 672"/>
                <a:gd name="T47" fmla="*/ 288 h 412"/>
                <a:gd name="T48" fmla="*/ 576 w 672"/>
                <a:gd name="T49" fmla="*/ 315 h 412"/>
                <a:gd name="T50" fmla="*/ 596 w 672"/>
                <a:gd name="T51" fmla="*/ 339 h 412"/>
                <a:gd name="T52" fmla="*/ 620 w 672"/>
                <a:gd name="T53" fmla="*/ 363 h 412"/>
                <a:gd name="T54" fmla="*/ 644 w 672"/>
                <a:gd name="T55" fmla="*/ 390 h 412"/>
                <a:gd name="T56" fmla="*/ 671 w 672"/>
                <a:gd name="T57" fmla="*/ 408 h 412"/>
                <a:gd name="T58" fmla="*/ 644 w 672"/>
                <a:gd name="T59" fmla="*/ 408 h 412"/>
                <a:gd name="T60" fmla="*/ 617 w 672"/>
                <a:gd name="T61" fmla="*/ 399 h 412"/>
                <a:gd name="T62" fmla="*/ 585 w 672"/>
                <a:gd name="T63" fmla="*/ 396 h 412"/>
                <a:gd name="T64" fmla="*/ 555 w 672"/>
                <a:gd name="T65" fmla="*/ 378 h 412"/>
                <a:gd name="T66" fmla="*/ 531 w 672"/>
                <a:gd name="T67" fmla="*/ 351 h 412"/>
                <a:gd name="T68" fmla="*/ 522 w 672"/>
                <a:gd name="T69" fmla="*/ 327 h 412"/>
                <a:gd name="T70" fmla="*/ 486 w 672"/>
                <a:gd name="T71" fmla="*/ 312 h 412"/>
                <a:gd name="T72" fmla="*/ 459 w 672"/>
                <a:gd name="T73" fmla="*/ 309 h 412"/>
                <a:gd name="T74" fmla="*/ 447 w 672"/>
                <a:gd name="T75" fmla="*/ 339 h 412"/>
                <a:gd name="T76" fmla="*/ 415 w 672"/>
                <a:gd name="T77" fmla="*/ 357 h 412"/>
                <a:gd name="T78" fmla="*/ 379 w 672"/>
                <a:gd name="T79" fmla="*/ 357 h 412"/>
                <a:gd name="T80" fmla="*/ 355 w 672"/>
                <a:gd name="T81" fmla="*/ 345 h 412"/>
                <a:gd name="T82" fmla="*/ 331 w 672"/>
                <a:gd name="T83" fmla="*/ 327 h 412"/>
                <a:gd name="T84" fmla="*/ 307 w 672"/>
                <a:gd name="T85" fmla="*/ 312 h 412"/>
                <a:gd name="T86" fmla="*/ 280 w 672"/>
                <a:gd name="T87" fmla="*/ 315 h 412"/>
                <a:gd name="T88" fmla="*/ 256 w 672"/>
                <a:gd name="T89" fmla="*/ 309 h 412"/>
                <a:gd name="T90" fmla="*/ 277 w 672"/>
                <a:gd name="T91" fmla="*/ 282 h 412"/>
                <a:gd name="T92" fmla="*/ 277 w 672"/>
                <a:gd name="T93" fmla="*/ 252 h 412"/>
                <a:gd name="T94" fmla="*/ 259 w 672"/>
                <a:gd name="T95" fmla="*/ 222 h 412"/>
                <a:gd name="T96" fmla="*/ 236 w 672"/>
                <a:gd name="T97" fmla="*/ 204 h 412"/>
                <a:gd name="T98" fmla="*/ 206 w 672"/>
                <a:gd name="T99" fmla="*/ 195 h 412"/>
                <a:gd name="T100" fmla="*/ 176 w 672"/>
                <a:gd name="T101" fmla="*/ 174 h 412"/>
                <a:gd name="T102" fmla="*/ 146 w 672"/>
                <a:gd name="T103" fmla="*/ 159 h 412"/>
                <a:gd name="T104" fmla="*/ 128 w 672"/>
                <a:gd name="T105" fmla="*/ 147 h 412"/>
                <a:gd name="T106" fmla="*/ 113 w 672"/>
                <a:gd name="T107" fmla="*/ 159 h 412"/>
                <a:gd name="T108" fmla="*/ 95 w 672"/>
                <a:gd name="T109" fmla="*/ 138 h 412"/>
                <a:gd name="T110" fmla="*/ 95 w 672"/>
                <a:gd name="T111" fmla="*/ 111 h 412"/>
                <a:gd name="T112" fmla="*/ 125 w 672"/>
                <a:gd name="T113" fmla="*/ 111 h 412"/>
                <a:gd name="T114" fmla="*/ 104 w 672"/>
                <a:gd name="T115" fmla="*/ 102 h 412"/>
                <a:gd name="T116" fmla="*/ 75 w 672"/>
                <a:gd name="T117" fmla="*/ 93 h 412"/>
                <a:gd name="T118" fmla="*/ 54 w 672"/>
                <a:gd name="T119" fmla="*/ 69 h 412"/>
                <a:gd name="T120" fmla="*/ 48 w 672"/>
                <a:gd name="T121" fmla="*/ 42 h 412"/>
                <a:gd name="T122" fmla="*/ 21 w 672"/>
                <a:gd name="T123" fmla="*/ 30 h 4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72"/>
                <a:gd name="T187" fmla="*/ 0 h 412"/>
                <a:gd name="T188" fmla="*/ 672 w 672"/>
                <a:gd name="T189" fmla="*/ 412 h 4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72" h="412">
                  <a:moveTo>
                    <a:pt x="6" y="0"/>
                  </a:moveTo>
                  <a:lnTo>
                    <a:pt x="0" y="9"/>
                  </a:lnTo>
                  <a:lnTo>
                    <a:pt x="9" y="15"/>
                  </a:lnTo>
                  <a:lnTo>
                    <a:pt x="18" y="21"/>
                  </a:lnTo>
                  <a:lnTo>
                    <a:pt x="27" y="24"/>
                  </a:lnTo>
                  <a:lnTo>
                    <a:pt x="36" y="24"/>
                  </a:lnTo>
                  <a:lnTo>
                    <a:pt x="45" y="24"/>
                  </a:lnTo>
                  <a:lnTo>
                    <a:pt x="57" y="27"/>
                  </a:lnTo>
                  <a:lnTo>
                    <a:pt x="63" y="36"/>
                  </a:lnTo>
                  <a:lnTo>
                    <a:pt x="72" y="36"/>
                  </a:lnTo>
                  <a:lnTo>
                    <a:pt x="81" y="36"/>
                  </a:lnTo>
                  <a:lnTo>
                    <a:pt x="89" y="36"/>
                  </a:lnTo>
                  <a:lnTo>
                    <a:pt x="98" y="36"/>
                  </a:lnTo>
                  <a:lnTo>
                    <a:pt x="107" y="36"/>
                  </a:lnTo>
                  <a:lnTo>
                    <a:pt x="116" y="36"/>
                  </a:lnTo>
                  <a:lnTo>
                    <a:pt x="128" y="39"/>
                  </a:lnTo>
                  <a:lnTo>
                    <a:pt x="131" y="48"/>
                  </a:lnTo>
                  <a:lnTo>
                    <a:pt x="137" y="60"/>
                  </a:lnTo>
                  <a:lnTo>
                    <a:pt x="143" y="69"/>
                  </a:lnTo>
                  <a:lnTo>
                    <a:pt x="146" y="78"/>
                  </a:lnTo>
                  <a:lnTo>
                    <a:pt x="149" y="87"/>
                  </a:lnTo>
                  <a:lnTo>
                    <a:pt x="152" y="96"/>
                  </a:lnTo>
                  <a:lnTo>
                    <a:pt x="158" y="105"/>
                  </a:lnTo>
                  <a:lnTo>
                    <a:pt x="167" y="117"/>
                  </a:lnTo>
                  <a:lnTo>
                    <a:pt x="176" y="123"/>
                  </a:lnTo>
                  <a:lnTo>
                    <a:pt x="185" y="129"/>
                  </a:lnTo>
                  <a:lnTo>
                    <a:pt x="197" y="126"/>
                  </a:lnTo>
                  <a:lnTo>
                    <a:pt x="206" y="117"/>
                  </a:lnTo>
                  <a:lnTo>
                    <a:pt x="215" y="111"/>
                  </a:lnTo>
                  <a:lnTo>
                    <a:pt x="224" y="102"/>
                  </a:lnTo>
                  <a:lnTo>
                    <a:pt x="230" y="93"/>
                  </a:lnTo>
                  <a:lnTo>
                    <a:pt x="239" y="84"/>
                  </a:lnTo>
                  <a:lnTo>
                    <a:pt x="248" y="81"/>
                  </a:lnTo>
                  <a:lnTo>
                    <a:pt x="259" y="81"/>
                  </a:lnTo>
                  <a:lnTo>
                    <a:pt x="271" y="81"/>
                  </a:lnTo>
                  <a:lnTo>
                    <a:pt x="283" y="81"/>
                  </a:lnTo>
                  <a:lnTo>
                    <a:pt x="295" y="90"/>
                  </a:lnTo>
                  <a:lnTo>
                    <a:pt x="307" y="99"/>
                  </a:lnTo>
                  <a:lnTo>
                    <a:pt x="319" y="99"/>
                  </a:lnTo>
                  <a:lnTo>
                    <a:pt x="328" y="105"/>
                  </a:lnTo>
                  <a:lnTo>
                    <a:pt x="340" y="111"/>
                  </a:lnTo>
                  <a:lnTo>
                    <a:pt x="355" y="114"/>
                  </a:lnTo>
                  <a:lnTo>
                    <a:pt x="367" y="117"/>
                  </a:lnTo>
                  <a:lnTo>
                    <a:pt x="376" y="120"/>
                  </a:lnTo>
                  <a:lnTo>
                    <a:pt x="385" y="123"/>
                  </a:lnTo>
                  <a:lnTo>
                    <a:pt x="394" y="126"/>
                  </a:lnTo>
                  <a:lnTo>
                    <a:pt x="403" y="129"/>
                  </a:lnTo>
                  <a:lnTo>
                    <a:pt x="415" y="132"/>
                  </a:lnTo>
                  <a:lnTo>
                    <a:pt x="426" y="135"/>
                  </a:lnTo>
                  <a:lnTo>
                    <a:pt x="435" y="141"/>
                  </a:lnTo>
                  <a:lnTo>
                    <a:pt x="444" y="147"/>
                  </a:lnTo>
                  <a:lnTo>
                    <a:pt x="453" y="150"/>
                  </a:lnTo>
                  <a:lnTo>
                    <a:pt x="462" y="153"/>
                  </a:lnTo>
                  <a:lnTo>
                    <a:pt x="471" y="156"/>
                  </a:lnTo>
                  <a:lnTo>
                    <a:pt x="480" y="159"/>
                  </a:lnTo>
                  <a:lnTo>
                    <a:pt x="489" y="162"/>
                  </a:lnTo>
                  <a:lnTo>
                    <a:pt x="495" y="171"/>
                  </a:lnTo>
                  <a:lnTo>
                    <a:pt x="504" y="180"/>
                  </a:lnTo>
                  <a:lnTo>
                    <a:pt x="513" y="189"/>
                  </a:lnTo>
                  <a:lnTo>
                    <a:pt x="519" y="198"/>
                  </a:lnTo>
                  <a:lnTo>
                    <a:pt x="525" y="207"/>
                  </a:lnTo>
                  <a:lnTo>
                    <a:pt x="528" y="216"/>
                  </a:lnTo>
                  <a:lnTo>
                    <a:pt x="537" y="219"/>
                  </a:lnTo>
                  <a:lnTo>
                    <a:pt x="546" y="222"/>
                  </a:lnTo>
                  <a:lnTo>
                    <a:pt x="555" y="225"/>
                  </a:lnTo>
                  <a:lnTo>
                    <a:pt x="564" y="234"/>
                  </a:lnTo>
                  <a:lnTo>
                    <a:pt x="567" y="243"/>
                  </a:lnTo>
                  <a:lnTo>
                    <a:pt x="573" y="252"/>
                  </a:lnTo>
                  <a:lnTo>
                    <a:pt x="567" y="261"/>
                  </a:lnTo>
                  <a:lnTo>
                    <a:pt x="558" y="270"/>
                  </a:lnTo>
                  <a:lnTo>
                    <a:pt x="555" y="279"/>
                  </a:lnTo>
                  <a:lnTo>
                    <a:pt x="555" y="288"/>
                  </a:lnTo>
                  <a:lnTo>
                    <a:pt x="561" y="297"/>
                  </a:lnTo>
                  <a:lnTo>
                    <a:pt x="570" y="306"/>
                  </a:lnTo>
                  <a:lnTo>
                    <a:pt x="576" y="315"/>
                  </a:lnTo>
                  <a:lnTo>
                    <a:pt x="585" y="321"/>
                  </a:lnTo>
                  <a:lnTo>
                    <a:pt x="588" y="330"/>
                  </a:lnTo>
                  <a:lnTo>
                    <a:pt x="596" y="339"/>
                  </a:lnTo>
                  <a:lnTo>
                    <a:pt x="605" y="348"/>
                  </a:lnTo>
                  <a:lnTo>
                    <a:pt x="611" y="357"/>
                  </a:lnTo>
                  <a:lnTo>
                    <a:pt x="620" y="363"/>
                  </a:lnTo>
                  <a:lnTo>
                    <a:pt x="626" y="375"/>
                  </a:lnTo>
                  <a:lnTo>
                    <a:pt x="635" y="384"/>
                  </a:lnTo>
                  <a:lnTo>
                    <a:pt x="644" y="390"/>
                  </a:lnTo>
                  <a:lnTo>
                    <a:pt x="653" y="396"/>
                  </a:lnTo>
                  <a:lnTo>
                    <a:pt x="662" y="399"/>
                  </a:lnTo>
                  <a:lnTo>
                    <a:pt x="671" y="408"/>
                  </a:lnTo>
                  <a:lnTo>
                    <a:pt x="662" y="411"/>
                  </a:lnTo>
                  <a:lnTo>
                    <a:pt x="653" y="411"/>
                  </a:lnTo>
                  <a:lnTo>
                    <a:pt x="644" y="408"/>
                  </a:lnTo>
                  <a:lnTo>
                    <a:pt x="635" y="405"/>
                  </a:lnTo>
                  <a:lnTo>
                    <a:pt x="626" y="402"/>
                  </a:lnTo>
                  <a:lnTo>
                    <a:pt x="617" y="399"/>
                  </a:lnTo>
                  <a:lnTo>
                    <a:pt x="605" y="396"/>
                  </a:lnTo>
                  <a:lnTo>
                    <a:pt x="596" y="396"/>
                  </a:lnTo>
                  <a:lnTo>
                    <a:pt x="585" y="396"/>
                  </a:lnTo>
                  <a:lnTo>
                    <a:pt x="573" y="390"/>
                  </a:lnTo>
                  <a:lnTo>
                    <a:pt x="564" y="384"/>
                  </a:lnTo>
                  <a:lnTo>
                    <a:pt x="555" y="378"/>
                  </a:lnTo>
                  <a:lnTo>
                    <a:pt x="549" y="369"/>
                  </a:lnTo>
                  <a:lnTo>
                    <a:pt x="540" y="360"/>
                  </a:lnTo>
                  <a:lnTo>
                    <a:pt x="531" y="351"/>
                  </a:lnTo>
                  <a:lnTo>
                    <a:pt x="531" y="339"/>
                  </a:lnTo>
                  <a:lnTo>
                    <a:pt x="531" y="330"/>
                  </a:lnTo>
                  <a:lnTo>
                    <a:pt x="522" y="327"/>
                  </a:lnTo>
                  <a:lnTo>
                    <a:pt x="510" y="321"/>
                  </a:lnTo>
                  <a:lnTo>
                    <a:pt x="498" y="315"/>
                  </a:lnTo>
                  <a:lnTo>
                    <a:pt x="486" y="312"/>
                  </a:lnTo>
                  <a:lnTo>
                    <a:pt x="477" y="309"/>
                  </a:lnTo>
                  <a:lnTo>
                    <a:pt x="468" y="309"/>
                  </a:lnTo>
                  <a:lnTo>
                    <a:pt x="459" y="309"/>
                  </a:lnTo>
                  <a:lnTo>
                    <a:pt x="453" y="321"/>
                  </a:lnTo>
                  <a:lnTo>
                    <a:pt x="447" y="330"/>
                  </a:lnTo>
                  <a:lnTo>
                    <a:pt x="447" y="339"/>
                  </a:lnTo>
                  <a:lnTo>
                    <a:pt x="438" y="348"/>
                  </a:lnTo>
                  <a:lnTo>
                    <a:pt x="426" y="354"/>
                  </a:lnTo>
                  <a:lnTo>
                    <a:pt x="415" y="357"/>
                  </a:lnTo>
                  <a:lnTo>
                    <a:pt x="403" y="357"/>
                  </a:lnTo>
                  <a:lnTo>
                    <a:pt x="391" y="357"/>
                  </a:lnTo>
                  <a:lnTo>
                    <a:pt x="379" y="357"/>
                  </a:lnTo>
                  <a:lnTo>
                    <a:pt x="367" y="357"/>
                  </a:lnTo>
                  <a:lnTo>
                    <a:pt x="355" y="354"/>
                  </a:lnTo>
                  <a:lnTo>
                    <a:pt x="355" y="345"/>
                  </a:lnTo>
                  <a:lnTo>
                    <a:pt x="352" y="336"/>
                  </a:lnTo>
                  <a:lnTo>
                    <a:pt x="343" y="333"/>
                  </a:lnTo>
                  <a:lnTo>
                    <a:pt x="331" y="327"/>
                  </a:lnTo>
                  <a:lnTo>
                    <a:pt x="325" y="318"/>
                  </a:lnTo>
                  <a:lnTo>
                    <a:pt x="316" y="312"/>
                  </a:lnTo>
                  <a:lnTo>
                    <a:pt x="307" y="312"/>
                  </a:lnTo>
                  <a:lnTo>
                    <a:pt x="298" y="315"/>
                  </a:lnTo>
                  <a:lnTo>
                    <a:pt x="289" y="315"/>
                  </a:lnTo>
                  <a:lnTo>
                    <a:pt x="280" y="315"/>
                  </a:lnTo>
                  <a:lnTo>
                    <a:pt x="271" y="315"/>
                  </a:lnTo>
                  <a:lnTo>
                    <a:pt x="259" y="318"/>
                  </a:lnTo>
                  <a:lnTo>
                    <a:pt x="256" y="309"/>
                  </a:lnTo>
                  <a:lnTo>
                    <a:pt x="262" y="300"/>
                  </a:lnTo>
                  <a:lnTo>
                    <a:pt x="271" y="291"/>
                  </a:lnTo>
                  <a:lnTo>
                    <a:pt x="277" y="282"/>
                  </a:lnTo>
                  <a:lnTo>
                    <a:pt x="277" y="273"/>
                  </a:lnTo>
                  <a:lnTo>
                    <a:pt x="277" y="261"/>
                  </a:lnTo>
                  <a:lnTo>
                    <a:pt x="277" y="252"/>
                  </a:lnTo>
                  <a:lnTo>
                    <a:pt x="277" y="243"/>
                  </a:lnTo>
                  <a:lnTo>
                    <a:pt x="271" y="231"/>
                  </a:lnTo>
                  <a:lnTo>
                    <a:pt x="259" y="222"/>
                  </a:lnTo>
                  <a:lnTo>
                    <a:pt x="253" y="213"/>
                  </a:lnTo>
                  <a:lnTo>
                    <a:pt x="245" y="210"/>
                  </a:lnTo>
                  <a:lnTo>
                    <a:pt x="236" y="204"/>
                  </a:lnTo>
                  <a:lnTo>
                    <a:pt x="224" y="201"/>
                  </a:lnTo>
                  <a:lnTo>
                    <a:pt x="215" y="198"/>
                  </a:lnTo>
                  <a:lnTo>
                    <a:pt x="206" y="195"/>
                  </a:lnTo>
                  <a:lnTo>
                    <a:pt x="197" y="189"/>
                  </a:lnTo>
                  <a:lnTo>
                    <a:pt x="188" y="180"/>
                  </a:lnTo>
                  <a:lnTo>
                    <a:pt x="176" y="174"/>
                  </a:lnTo>
                  <a:lnTo>
                    <a:pt x="164" y="165"/>
                  </a:lnTo>
                  <a:lnTo>
                    <a:pt x="155" y="165"/>
                  </a:lnTo>
                  <a:lnTo>
                    <a:pt x="146" y="159"/>
                  </a:lnTo>
                  <a:lnTo>
                    <a:pt x="137" y="159"/>
                  </a:lnTo>
                  <a:lnTo>
                    <a:pt x="128" y="156"/>
                  </a:lnTo>
                  <a:lnTo>
                    <a:pt x="128" y="147"/>
                  </a:lnTo>
                  <a:lnTo>
                    <a:pt x="119" y="141"/>
                  </a:lnTo>
                  <a:lnTo>
                    <a:pt x="116" y="150"/>
                  </a:lnTo>
                  <a:lnTo>
                    <a:pt x="113" y="159"/>
                  </a:lnTo>
                  <a:lnTo>
                    <a:pt x="104" y="159"/>
                  </a:lnTo>
                  <a:lnTo>
                    <a:pt x="101" y="147"/>
                  </a:lnTo>
                  <a:lnTo>
                    <a:pt x="95" y="138"/>
                  </a:lnTo>
                  <a:lnTo>
                    <a:pt x="89" y="129"/>
                  </a:lnTo>
                  <a:lnTo>
                    <a:pt x="89" y="120"/>
                  </a:lnTo>
                  <a:lnTo>
                    <a:pt x="95" y="111"/>
                  </a:lnTo>
                  <a:lnTo>
                    <a:pt x="107" y="111"/>
                  </a:lnTo>
                  <a:lnTo>
                    <a:pt x="116" y="111"/>
                  </a:lnTo>
                  <a:lnTo>
                    <a:pt x="125" y="111"/>
                  </a:lnTo>
                  <a:lnTo>
                    <a:pt x="125" y="102"/>
                  </a:lnTo>
                  <a:lnTo>
                    <a:pt x="116" y="102"/>
                  </a:lnTo>
                  <a:lnTo>
                    <a:pt x="104" y="102"/>
                  </a:lnTo>
                  <a:lnTo>
                    <a:pt x="92" y="102"/>
                  </a:lnTo>
                  <a:lnTo>
                    <a:pt x="84" y="102"/>
                  </a:lnTo>
                  <a:lnTo>
                    <a:pt x="75" y="93"/>
                  </a:lnTo>
                  <a:lnTo>
                    <a:pt x="66" y="87"/>
                  </a:lnTo>
                  <a:lnTo>
                    <a:pt x="63" y="78"/>
                  </a:lnTo>
                  <a:lnTo>
                    <a:pt x="54" y="69"/>
                  </a:lnTo>
                  <a:lnTo>
                    <a:pt x="51" y="60"/>
                  </a:lnTo>
                  <a:lnTo>
                    <a:pt x="51" y="51"/>
                  </a:lnTo>
                  <a:lnTo>
                    <a:pt x="48" y="42"/>
                  </a:lnTo>
                  <a:lnTo>
                    <a:pt x="39" y="36"/>
                  </a:lnTo>
                  <a:lnTo>
                    <a:pt x="30" y="33"/>
                  </a:lnTo>
                  <a:lnTo>
                    <a:pt x="21" y="30"/>
                  </a:lnTo>
                  <a:lnTo>
                    <a:pt x="18" y="21"/>
                  </a:lnTo>
                  <a:lnTo>
                    <a:pt x="6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4" name="Freeform 121"/>
            <p:cNvSpPr>
              <a:spLocks/>
            </p:cNvSpPr>
            <p:nvPr/>
          </p:nvSpPr>
          <p:spPr bwMode="auto">
            <a:xfrm>
              <a:off x="3250" y="2720"/>
              <a:ext cx="639" cy="911"/>
            </a:xfrm>
            <a:custGeom>
              <a:avLst/>
              <a:gdLst>
                <a:gd name="T0" fmla="*/ 21 w 639"/>
                <a:gd name="T1" fmla="*/ 15 h 911"/>
                <a:gd name="T2" fmla="*/ 36 w 639"/>
                <a:gd name="T3" fmla="*/ 33 h 911"/>
                <a:gd name="T4" fmla="*/ 63 w 639"/>
                <a:gd name="T5" fmla="*/ 39 h 911"/>
                <a:gd name="T6" fmla="*/ 89 w 639"/>
                <a:gd name="T7" fmla="*/ 36 h 911"/>
                <a:gd name="T8" fmla="*/ 119 w 639"/>
                <a:gd name="T9" fmla="*/ 45 h 911"/>
                <a:gd name="T10" fmla="*/ 146 w 639"/>
                <a:gd name="T11" fmla="*/ 24 h 911"/>
                <a:gd name="T12" fmla="*/ 155 w 639"/>
                <a:gd name="T13" fmla="*/ 21 h 911"/>
                <a:gd name="T14" fmla="*/ 152 w 639"/>
                <a:gd name="T15" fmla="*/ 45 h 911"/>
                <a:gd name="T16" fmla="*/ 143 w 639"/>
                <a:gd name="T17" fmla="*/ 72 h 911"/>
                <a:gd name="T18" fmla="*/ 131 w 639"/>
                <a:gd name="T19" fmla="*/ 99 h 911"/>
                <a:gd name="T20" fmla="*/ 128 w 639"/>
                <a:gd name="T21" fmla="*/ 126 h 911"/>
                <a:gd name="T22" fmla="*/ 119 w 639"/>
                <a:gd name="T23" fmla="*/ 153 h 911"/>
                <a:gd name="T24" fmla="*/ 128 w 639"/>
                <a:gd name="T25" fmla="*/ 171 h 911"/>
                <a:gd name="T26" fmla="*/ 155 w 639"/>
                <a:gd name="T27" fmla="*/ 183 h 911"/>
                <a:gd name="T28" fmla="*/ 182 w 639"/>
                <a:gd name="T29" fmla="*/ 204 h 911"/>
                <a:gd name="T30" fmla="*/ 218 w 639"/>
                <a:gd name="T31" fmla="*/ 228 h 911"/>
                <a:gd name="T32" fmla="*/ 241 w 639"/>
                <a:gd name="T33" fmla="*/ 246 h 911"/>
                <a:gd name="T34" fmla="*/ 268 w 639"/>
                <a:gd name="T35" fmla="*/ 249 h 911"/>
                <a:gd name="T36" fmla="*/ 286 w 639"/>
                <a:gd name="T37" fmla="*/ 222 h 911"/>
                <a:gd name="T38" fmla="*/ 292 w 639"/>
                <a:gd name="T39" fmla="*/ 195 h 911"/>
                <a:gd name="T40" fmla="*/ 304 w 639"/>
                <a:gd name="T41" fmla="*/ 168 h 911"/>
                <a:gd name="T42" fmla="*/ 316 w 639"/>
                <a:gd name="T43" fmla="*/ 141 h 911"/>
                <a:gd name="T44" fmla="*/ 307 w 639"/>
                <a:gd name="T45" fmla="*/ 111 h 911"/>
                <a:gd name="T46" fmla="*/ 307 w 639"/>
                <a:gd name="T47" fmla="*/ 84 h 911"/>
                <a:gd name="T48" fmla="*/ 325 w 639"/>
                <a:gd name="T49" fmla="*/ 57 h 911"/>
                <a:gd name="T50" fmla="*/ 328 w 639"/>
                <a:gd name="T51" fmla="*/ 30 h 911"/>
                <a:gd name="T52" fmla="*/ 340 w 639"/>
                <a:gd name="T53" fmla="*/ 6 h 911"/>
                <a:gd name="T54" fmla="*/ 352 w 639"/>
                <a:gd name="T55" fmla="*/ 18 h 911"/>
                <a:gd name="T56" fmla="*/ 370 w 639"/>
                <a:gd name="T57" fmla="*/ 45 h 911"/>
                <a:gd name="T58" fmla="*/ 379 w 639"/>
                <a:gd name="T59" fmla="*/ 75 h 911"/>
                <a:gd name="T60" fmla="*/ 385 w 639"/>
                <a:gd name="T61" fmla="*/ 102 h 911"/>
                <a:gd name="T62" fmla="*/ 394 w 639"/>
                <a:gd name="T63" fmla="*/ 126 h 911"/>
                <a:gd name="T64" fmla="*/ 417 w 639"/>
                <a:gd name="T65" fmla="*/ 144 h 911"/>
                <a:gd name="T66" fmla="*/ 426 w 639"/>
                <a:gd name="T67" fmla="*/ 177 h 911"/>
                <a:gd name="T68" fmla="*/ 429 w 639"/>
                <a:gd name="T69" fmla="*/ 204 h 911"/>
                <a:gd name="T70" fmla="*/ 444 w 639"/>
                <a:gd name="T71" fmla="*/ 231 h 911"/>
                <a:gd name="T72" fmla="*/ 450 w 639"/>
                <a:gd name="T73" fmla="*/ 258 h 911"/>
                <a:gd name="T74" fmla="*/ 453 w 639"/>
                <a:gd name="T75" fmla="*/ 285 h 911"/>
                <a:gd name="T76" fmla="*/ 462 w 639"/>
                <a:gd name="T77" fmla="*/ 315 h 911"/>
                <a:gd name="T78" fmla="*/ 486 w 639"/>
                <a:gd name="T79" fmla="*/ 333 h 911"/>
                <a:gd name="T80" fmla="*/ 507 w 639"/>
                <a:gd name="T81" fmla="*/ 354 h 911"/>
                <a:gd name="T82" fmla="*/ 519 w 639"/>
                <a:gd name="T83" fmla="*/ 381 h 911"/>
                <a:gd name="T84" fmla="*/ 528 w 639"/>
                <a:gd name="T85" fmla="*/ 411 h 911"/>
                <a:gd name="T86" fmla="*/ 543 w 639"/>
                <a:gd name="T87" fmla="*/ 432 h 911"/>
                <a:gd name="T88" fmla="*/ 566 w 639"/>
                <a:gd name="T89" fmla="*/ 441 h 911"/>
                <a:gd name="T90" fmla="*/ 569 w 639"/>
                <a:gd name="T91" fmla="*/ 469 h 911"/>
                <a:gd name="T92" fmla="*/ 584 w 639"/>
                <a:gd name="T93" fmla="*/ 490 h 911"/>
                <a:gd name="T94" fmla="*/ 605 w 639"/>
                <a:gd name="T95" fmla="*/ 517 h 911"/>
                <a:gd name="T96" fmla="*/ 620 w 639"/>
                <a:gd name="T97" fmla="*/ 544 h 911"/>
                <a:gd name="T98" fmla="*/ 638 w 639"/>
                <a:gd name="T99" fmla="*/ 556 h 911"/>
                <a:gd name="T100" fmla="*/ 632 w 639"/>
                <a:gd name="T101" fmla="*/ 583 h 911"/>
                <a:gd name="T102" fmla="*/ 632 w 639"/>
                <a:gd name="T103" fmla="*/ 616 h 911"/>
                <a:gd name="T104" fmla="*/ 629 w 639"/>
                <a:gd name="T105" fmla="*/ 649 h 911"/>
                <a:gd name="T106" fmla="*/ 629 w 639"/>
                <a:gd name="T107" fmla="*/ 676 h 911"/>
                <a:gd name="T108" fmla="*/ 620 w 639"/>
                <a:gd name="T109" fmla="*/ 703 h 911"/>
                <a:gd name="T110" fmla="*/ 605 w 639"/>
                <a:gd name="T111" fmla="*/ 736 h 911"/>
                <a:gd name="T112" fmla="*/ 596 w 639"/>
                <a:gd name="T113" fmla="*/ 763 h 911"/>
                <a:gd name="T114" fmla="*/ 590 w 639"/>
                <a:gd name="T115" fmla="*/ 793 h 911"/>
                <a:gd name="T116" fmla="*/ 572 w 639"/>
                <a:gd name="T117" fmla="*/ 820 h 911"/>
                <a:gd name="T118" fmla="*/ 552 w 639"/>
                <a:gd name="T119" fmla="*/ 853 h 911"/>
                <a:gd name="T120" fmla="*/ 531 w 639"/>
                <a:gd name="T121" fmla="*/ 874 h 911"/>
                <a:gd name="T122" fmla="*/ 510 w 639"/>
                <a:gd name="T123" fmla="*/ 898 h 91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39"/>
                <a:gd name="T187" fmla="*/ 0 h 911"/>
                <a:gd name="T188" fmla="*/ 639 w 639"/>
                <a:gd name="T189" fmla="*/ 911 h 91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39" h="911">
                  <a:moveTo>
                    <a:pt x="0" y="15"/>
                  </a:moveTo>
                  <a:lnTo>
                    <a:pt x="12" y="18"/>
                  </a:lnTo>
                  <a:lnTo>
                    <a:pt x="21" y="15"/>
                  </a:lnTo>
                  <a:lnTo>
                    <a:pt x="30" y="15"/>
                  </a:lnTo>
                  <a:lnTo>
                    <a:pt x="30" y="24"/>
                  </a:lnTo>
                  <a:lnTo>
                    <a:pt x="36" y="33"/>
                  </a:lnTo>
                  <a:lnTo>
                    <a:pt x="45" y="33"/>
                  </a:lnTo>
                  <a:lnTo>
                    <a:pt x="54" y="36"/>
                  </a:lnTo>
                  <a:lnTo>
                    <a:pt x="63" y="39"/>
                  </a:lnTo>
                  <a:lnTo>
                    <a:pt x="72" y="39"/>
                  </a:lnTo>
                  <a:lnTo>
                    <a:pt x="80" y="39"/>
                  </a:lnTo>
                  <a:lnTo>
                    <a:pt x="89" y="36"/>
                  </a:lnTo>
                  <a:lnTo>
                    <a:pt x="98" y="36"/>
                  </a:lnTo>
                  <a:lnTo>
                    <a:pt x="110" y="42"/>
                  </a:lnTo>
                  <a:lnTo>
                    <a:pt x="119" y="45"/>
                  </a:lnTo>
                  <a:lnTo>
                    <a:pt x="128" y="39"/>
                  </a:lnTo>
                  <a:lnTo>
                    <a:pt x="137" y="33"/>
                  </a:lnTo>
                  <a:lnTo>
                    <a:pt x="146" y="24"/>
                  </a:lnTo>
                  <a:lnTo>
                    <a:pt x="149" y="15"/>
                  </a:lnTo>
                  <a:lnTo>
                    <a:pt x="158" y="12"/>
                  </a:lnTo>
                  <a:lnTo>
                    <a:pt x="155" y="21"/>
                  </a:lnTo>
                  <a:lnTo>
                    <a:pt x="152" y="30"/>
                  </a:lnTo>
                  <a:lnTo>
                    <a:pt x="143" y="39"/>
                  </a:lnTo>
                  <a:lnTo>
                    <a:pt x="152" y="45"/>
                  </a:lnTo>
                  <a:lnTo>
                    <a:pt x="152" y="54"/>
                  </a:lnTo>
                  <a:lnTo>
                    <a:pt x="152" y="63"/>
                  </a:lnTo>
                  <a:lnTo>
                    <a:pt x="143" y="72"/>
                  </a:lnTo>
                  <a:lnTo>
                    <a:pt x="140" y="81"/>
                  </a:lnTo>
                  <a:lnTo>
                    <a:pt x="137" y="90"/>
                  </a:lnTo>
                  <a:lnTo>
                    <a:pt x="131" y="99"/>
                  </a:lnTo>
                  <a:lnTo>
                    <a:pt x="128" y="108"/>
                  </a:lnTo>
                  <a:lnTo>
                    <a:pt x="128" y="117"/>
                  </a:lnTo>
                  <a:lnTo>
                    <a:pt x="128" y="126"/>
                  </a:lnTo>
                  <a:lnTo>
                    <a:pt x="122" y="135"/>
                  </a:lnTo>
                  <a:lnTo>
                    <a:pt x="119" y="144"/>
                  </a:lnTo>
                  <a:lnTo>
                    <a:pt x="119" y="153"/>
                  </a:lnTo>
                  <a:lnTo>
                    <a:pt x="119" y="162"/>
                  </a:lnTo>
                  <a:lnTo>
                    <a:pt x="119" y="171"/>
                  </a:lnTo>
                  <a:lnTo>
                    <a:pt x="128" y="171"/>
                  </a:lnTo>
                  <a:lnTo>
                    <a:pt x="137" y="171"/>
                  </a:lnTo>
                  <a:lnTo>
                    <a:pt x="146" y="177"/>
                  </a:lnTo>
                  <a:lnTo>
                    <a:pt x="155" y="183"/>
                  </a:lnTo>
                  <a:lnTo>
                    <a:pt x="161" y="192"/>
                  </a:lnTo>
                  <a:lnTo>
                    <a:pt x="170" y="201"/>
                  </a:lnTo>
                  <a:lnTo>
                    <a:pt x="182" y="204"/>
                  </a:lnTo>
                  <a:lnTo>
                    <a:pt x="194" y="213"/>
                  </a:lnTo>
                  <a:lnTo>
                    <a:pt x="206" y="222"/>
                  </a:lnTo>
                  <a:lnTo>
                    <a:pt x="218" y="228"/>
                  </a:lnTo>
                  <a:lnTo>
                    <a:pt x="224" y="237"/>
                  </a:lnTo>
                  <a:lnTo>
                    <a:pt x="233" y="240"/>
                  </a:lnTo>
                  <a:lnTo>
                    <a:pt x="241" y="246"/>
                  </a:lnTo>
                  <a:lnTo>
                    <a:pt x="250" y="246"/>
                  </a:lnTo>
                  <a:lnTo>
                    <a:pt x="259" y="249"/>
                  </a:lnTo>
                  <a:lnTo>
                    <a:pt x="268" y="249"/>
                  </a:lnTo>
                  <a:lnTo>
                    <a:pt x="277" y="240"/>
                  </a:lnTo>
                  <a:lnTo>
                    <a:pt x="283" y="231"/>
                  </a:lnTo>
                  <a:lnTo>
                    <a:pt x="286" y="222"/>
                  </a:lnTo>
                  <a:lnTo>
                    <a:pt x="292" y="213"/>
                  </a:lnTo>
                  <a:lnTo>
                    <a:pt x="292" y="204"/>
                  </a:lnTo>
                  <a:lnTo>
                    <a:pt x="292" y="195"/>
                  </a:lnTo>
                  <a:lnTo>
                    <a:pt x="295" y="186"/>
                  </a:lnTo>
                  <a:lnTo>
                    <a:pt x="301" y="177"/>
                  </a:lnTo>
                  <a:lnTo>
                    <a:pt x="304" y="168"/>
                  </a:lnTo>
                  <a:lnTo>
                    <a:pt x="310" y="159"/>
                  </a:lnTo>
                  <a:lnTo>
                    <a:pt x="316" y="150"/>
                  </a:lnTo>
                  <a:lnTo>
                    <a:pt x="316" y="141"/>
                  </a:lnTo>
                  <a:lnTo>
                    <a:pt x="310" y="132"/>
                  </a:lnTo>
                  <a:lnTo>
                    <a:pt x="307" y="120"/>
                  </a:lnTo>
                  <a:lnTo>
                    <a:pt x="307" y="111"/>
                  </a:lnTo>
                  <a:lnTo>
                    <a:pt x="307" y="102"/>
                  </a:lnTo>
                  <a:lnTo>
                    <a:pt x="307" y="93"/>
                  </a:lnTo>
                  <a:lnTo>
                    <a:pt x="307" y="84"/>
                  </a:lnTo>
                  <a:lnTo>
                    <a:pt x="316" y="75"/>
                  </a:lnTo>
                  <a:lnTo>
                    <a:pt x="319" y="66"/>
                  </a:lnTo>
                  <a:lnTo>
                    <a:pt x="325" y="57"/>
                  </a:lnTo>
                  <a:lnTo>
                    <a:pt x="325" y="48"/>
                  </a:lnTo>
                  <a:lnTo>
                    <a:pt x="325" y="39"/>
                  </a:lnTo>
                  <a:lnTo>
                    <a:pt x="328" y="30"/>
                  </a:lnTo>
                  <a:lnTo>
                    <a:pt x="328" y="21"/>
                  </a:lnTo>
                  <a:lnTo>
                    <a:pt x="331" y="12"/>
                  </a:lnTo>
                  <a:lnTo>
                    <a:pt x="340" y="6"/>
                  </a:lnTo>
                  <a:lnTo>
                    <a:pt x="349" y="0"/>
                  </a:lnTo>
                  <a:lnTo>
                    <a:pt x="352" y="9"/>
                  </a:lnTo>
                  <a:lnTo>
                    <a:pt x="352" y="18"/>
                  </a:lnTo>
                  <a:lnTo>
                    <a:pt x="358" y="27"/>
                  </a:lnTo>
                  <a:lnTo>
                    <a:pt x="364" y="36"/>
                  </a:lnTo>
                  <a:lnTo>
                    <a:pt x="370" y="45"/>
                  </a:lnTo>
                  <a:lnTo>
                    <a:pt x="376" y="54"/>
                  </a:lnTo>
                  <a:lnTo>
                    <a:pt x="376" y="63"/>
                  </a:lnTo>
                  <a:lnTo>
                    <a:pt x="379" y="75"/>
                  </a:lnTo>
                  <a:lnTo>
                    <a:pt x="382" y="84"/>
                  </a:lnTo>
                  <a:lnTo>
                    <a:pt x="385" y="93"/>
                  </a:lnTo>
                  <a:lnTo>
                    <a:pt x="385" y="102"/>
                  </a:lnTo>
                  <a:lnTo>
                    <a:pt x="385" y="111"/>
                  </a:lnTo>
                  <a:lnTo>
                    <a:pt x="385" y="123"/>
                  </a:lnTo>
                  <a:lnTo>
                    <a:pt x="394" y="126"/>
                  </a:lnTo>
                  <a:lnTo>
                    <a:pt x="402" y="126"/>
                  </a:lnTo>
                  <a:lnTo>
                    <a:pt x="411" y="135"/>
                  </a:lnTo>
                  <a:lnTo>
                    <a:pt x="417" y="144"/>
                  </a:lnTo>
                  <a:lnTo>
                    <a:pt x="420" y="153"/>
                  </a:lnTo>
                  <a:lnTo>
                    <a:pt x="426" y="165"/>
                  </a:lnTo>
                  <a:lnTo>
                    <a:pt x="426" y="177"/>
                  </a:lnTo>
                  <a:lnTo>
                    <a:pt x="429" y="186"/>
                  </a:lnTo>
                  <a:lnTo>
                    <a:pt x="429" y="195"/>
                  </a:lnTo>
                  <a:lnTo>
                    <a:pt x="429" y="204"/>
                  </a:lnTo>
                  <a:lnTo>
                    <a:pt x="429" y="213"/>
                  </a:lnTo>
                  <a:lnTo>
                    <a:pt x="435" y="222"/>
                  </a:lnTo>
                  <a:lnTo>
                    <a:pt x="444" y="231"/>
                  </a:lnTo>
                  <a:lnTo>
                    <a:pt x="447" y="240"/>
                  </a:lnTo>
                  <a:lnTo>
                    <a:pt x="447" y="249"/>
                  </a:lnTo>
                  <a:lnTo>
                    <a:pt x="450" y="258"/>
                  </a:lnTo>
                  <a:lnTo>
                    <a:pt x="453" y="267"/>
                  </a:lnTo>
                  <a:lnTo>
                    <a:pt x="453" y="276"/>
                  </a:lnTo>
                  <a:lnTo>
                    <a:pt x="453" y="285"/>
                  </a:lnTo>
                  <a:lnTo>
                    <a:pt x="453" y="294"/>
                  </a:lnTo>
                  <a:lnTo>
                    <a:pt x="453" y="303"/>
                  </a:lnTo>
                  <a:lnTo>
                    <a:pt x="462" y="315"/>
                  </a:lnTo>
                  <a:lnTo>
                    <a:pt x="471" y="321"/>
                  </a:lnTo>
                  <a:lnTo>
                    <a:pt x="480" y="324"/>
                  </a:lnTo>
                  <a:lnTo>
                    <a:pt x="486" y="333"/>
                  </a:lnTo>
                  <a:lnTo>
                    <a:pt x="495" y="339"/>
                  </a:lnTo>
                  <a:lnTo>
                    <a:pt x="504" y="345"/>
                  </a:lnTo>
                  <a:lnTo>
                    <a:pt x="507" y="354"/>
                  </a:lnTo>
                  <a:lnTo>
                    <a:pt x="510" y="363"/>
                  </a:lnTo>
                  <a:lnTo>
                    <a:pt x="516" y="372"/>
                  </a:lnTo>
                  <a:lnTo>
                    <a:pt x="519" y="381"/>
                  </a:lnTo>
                  <a:lnTo>
                    <a:pt x="528" y="393"/>
                  </a:lnTo>
                  <a:lnTo>
                    <a:pt x="528" y="402"/>
                  </a:lnTo>
                  <a:lnTo>
                    <a:pt x="528" y="411"/>
                  </a:lnTo>
                  <a:lnTo>
                    <a:pt x="531" y="420"/>
                  </a:lnTo>
                  <a:lnTo>
                    <a:pt x="534" y="429"/>
                  </a:lnTo>
                  <a:lnTo>
                    <a:pt x="543" y="432"/>
                  </a:lnTo>
                  <a:lnTo>
                    <a:pt x="552" y="432"/>
                  </a:lnTo>
                  <a:lnTo>
                    <a:pt x="560" y="432"/>
                  </a:lnTo>
                  <a:lnTo>
                    <a:pt x="566" y="441"/>
                  </a:lnTo>
                  <a:lnTo>
                    <a:pt x="569" y="450"/>
                  </a:lnTo>
                  <a:lnTo>
                    <a:pt x="569" y="460"/>
                  </a:lnTo>
                  <a:lnTo>
                    <a:pt x="569" y="469"/>
                  </a:lnTo>
                  <a:lnTo>
                    <a:pt x="569" y="478"/>
                  </a:lnTo>
                  <a:lnTo>
                    <a:pt x="578" y="478"/>
                  </a:lnTo>
                  <a:lnTo>
                    <a:pt x="584" y="490"/>
                  </a:lnTo>
                  <a:lnTo>
                    <a:pt x="590" y="502"/>
                  </a:lnTo>
                  <a:lnTo>
                    <a:pt x="599" y="508"/>
                  </a:lnTo>
                  <a:lnTo>
                    <a:pt x="605" y="517"/>
                  </a:lnTo>
                  <a:lnTo>
                    <a:pt x="611" y="526"/>
                  </a:lnTo>
                  <a:lnTo>
                    <a:pt x="614" y="535"/>
                  </a:lnTo>
                  <a:lnTo>
                    <a:pt x="620" y="544"/>
                  </a:lnTo>
                  <a:lnTo>
                    <a:pt x="629" y="544"/>
                  </a:lnTo>
                  <a:lnTo>
                    <a:pt x="638" y="544"/>
                  </a:lnTo>
                  <a:lnTo>
                    <a:pt x="638" y="556"/>
                  </a:lnTo>
                  <a:lnTo>
                    <a:pt x="638" y="565"/>
                  </a:lnTo>
                  <a:lnTo>
                    <a:pt x="635" y="574"/>
                  </a:lnTo>
                  <a:lnTo>
                    <a:pt x="632" y="583"/>
                  </a:lnTo>
                  <a:lnTo>
                    <a:pt x="632" y="592"/>
                  </a:lnTo>
                  <a:lnTo>
                    <a:pt x="632" y="604"/>
                  </a:lnTo>
                  <a:lnTo>
                    <a:pt x="632" y="616"/>
                  </a:lnTo>
                  <a:lnTo>
                    <a:pt x="632" y="631"/>
                  </a:lnTo>
                  <a:lnTo>
                    <a:pt x="632" y="640"/>
                  </a:lnTo>
                  <a:lnTo>
                    <a:pt x="629" y="649"/>
                  </a:lnTo>
                  <a:lnTo>
                    <a:pt x="629" y="658"/>
                  </a:lnTo>
                  <a:lnTo>
                    <a:pt x="629" y="667"/>
                  </a:lnTo>
                  <a:lnTo>
                    <a:pt x="629" y="676"/>
                  </a:lnTo>
                  <a:lnTo>
                    <a:pt x="626" y="685"/>
                  </a:lnTo>
                  <a:lnTo>
                    <a:pt x="620" y="694"/>
                  </a:lnTo>
                  <a:lnTo>
                    <a:pt x="620" y="703"/>
                  </a:lnTo>
                  <a:lnTo>
                    <a:pt x="614" y="715"/>
                  </a:lnTo>
                  <a:lnTo>
                    <a:pt x="608" y="727"/>
                  </a:lnTo>
                  <a:lnTo>
                    <a:pt x="605" y="736"/>
                  </a:lnTo>
                  <a:lnTo>
                    <a:pt x="605" y="745"/>
                  </a:lnTo>
                  <a:lnTo>
                    <a:pt x="602" y="754"/>
                  </a:lnTo>
                  <a:lnTo>
                    <a:pt x="596" y="763"/>
                  </a:lnTo>
                  <a:lnTo>
                    <a:pt x="596" y="772"/>
                  </a:lnTo>
                  <a:lnTo>
                    <a:pt x="593" y="784"/>
                  </a:lnTo>
                  <a:lnTo>
                    <a:pt x="590" y="793"/>
                  </a:lnTo>
                  <a:lnTo>
                    <a:pt x="584" y="802"/>
                  </a:lnTo>
                  <a:lnTo>
                    <a:pt x="581" y="811"/>
                  </a:lnTo>
                  <a:lnTo>
                    <a:pt x="572" y="820"/>
                  </a:lnTo>
                  <a:lnTo>
                    <a:pt x="566" y="835"/>
                  </a:lnTo>
                  <a:lnTo>
                    <a:pt x="560" y="847"/>
                  </a:lnTo>
                  <a:lnTo>
                    <a:pt x="552" y="853"/>
                  </a:lnTo>
                  <a:lnTo>
                    <a:pt x="543" y="862"/>
                  </a:lnTo>
                  <a:lnTo>
                    <a:pt x="534" y="865"/>
                  </a:lnTo>
                  <a:lnTo>
                    <a:pt x="531" y="874"/>
                  </a:lnTo>
                  <a:lnTo>
                    <a:pt x="522" y="880"/>
                  </a:lnTo>
                  <a:lnTo>
                    <a:pt x="519" y="892"/>
                  </a:lnTo>
                  <a:lnTo>
                    <a:pt x="510" y="898"/>
                  </a:lnTo>
                  <a:lnTo>
                    <a:pt x="504" y="91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5" name="Freeform 122"/>
            <p:cNvSpPr>
              <a:spLocks/>
            </p:cNvSpPr>
            <p:nvPr/>
          </p:nvSpPr>
          <p:spPr bwMode="auto">
            <a:xfrm>
              <a:off x="3452" y="3582"/>
              <a:ext cx="332" cy="238"/>
            </a:xfrm>
            <a:custGeom>
              <a:avLst/>
              <a:gdLst>
                <a:gd name="T0" fmla="*/ 322 w 332"/>
                <a:gd name="T1" fmla="*/ 18 h 238"/>
                <a:gd name="T2" fmla="*/ 331 w 332"/>
                <a:gd name="T3" fmla="*/ 0 h 238"/>
                <a:gd name="T4" fmla="*/ 325 w 332"/>
                <a:gd name="T5" fmla="*/ 9 h 238"/>
                <a:gd name="T6" fmla="*/ 316 w 332"/>
                <a:gd name="T7" fmla="*/ 15 h 238"/>
                <a:gd name="T8" fmla="*/ 313 w 332"/>
                <a:gd name="T9" fmla="*/ 24 h 238"/>
                <a:gd name="T10" fmla="*/ 313 w 332"/>
                <a:gd name="T11" fmla="*/ 33 h 238"/>
                <a:gd name="T12" fmla="*/ 304 w 332"/>
                <a:gd name="T13" fmla="*/ 36 h 238"/>
                <a:gd name="T14" fmla="*/ 301 w 332"/>
                <a:gd name="T15" fmla="*/ 45 h 238"/>
                <a:gd name="T16" fmla="*/ 292 w 332"/>
                <a:gd name="T17" fmla="*/ 54 h 238"/>
                <a:gd name="T18" fmla="*/ 286 w 332"/>
                <a:gd name="T19" fmla="*/ 63 h 238"/>
                <a:gd name="T20" fmla="*/ 283 w 332"/>
                <a:gd name="T21" fmla="*/ 72 h 238"/>
                <a:gd name="T22" fmla="*/ 277 w 332"/>
                <a:gd name="T23" fmla="*/ 81 h 238"/>
                <a:gd name="T24" fmla="*/ 277 w 332"/>
                <a:gd name="T25" fmla="*/ 90 h 238"/>
                <a:gd name="T26" fmla="*/ 271 w 332"/>
                <a:gd name="T27" fmla="*/ 99 h 238"/>
                <a:gd name="T28" fmla="*/ 265 w 332"/>
                <a:gd name="T29" fmla="*/ 108 h 238"/>
                <a:gd name="T30" fmla="*/ 265 w 332"/>
                <a:gd name="T31" fmla="*/ 117 h 238"/>
                <a:gd name="T32" fmla="*/ 256 w 332"/>
                <a:gd name="T33" fmla="*/ 123 h 238"/>
                <a:gd name="T34" fmla="*/ 253 w 332"/>
                <a:gd name="T35" fmla="*/ 132 h 238"/>
                <a:gd name="T36" fmla="*/ 253 w 332"/>
                <a:gd name="T37" fmla="*/ 141 h 238"/>
                <a:gd name="T38" fmla="*/ 245 w 332"/>
                <a:gd name="T39" fmla="*/ 150 h 238"/>
                <a:gd name="T40" fmla="*/ 242 w 332"/>
                <a:gd name="T41" fmla="*/ 159 h 238"/>
                <a:gd name="T42" fmla="*/ 236 w 332"/>
                <a:gd name="T43" fmla="*/ 168 h 238"/>
                <a:gd name="T44" fmla="*/ 230 w 332"/>
                <a:gd name="T45" fmla="*/ 177 h 238"/>
                <a:gd name="T46" fmla="*/ 221 w 332"/>
                <a:gd name="T47" fmla="*/ 180 h 238"/>
                <a:gd name="T48" fmla="*/ 212 w 332"/>
                <a:gd name="T49" fmla="*/ 189 h 238"/>
                <a:gd name="T50" fmla="*/ 203 w 332"/>
                <a:gd name="T51" fmla="*/ 189 h 238"/>
                <a:gd name="T52" fmla="*/ 194 w 332"/>
                <a:gd name="T53" fmla="*/ 189 h 238"/>
                <a:gd name="T54" fmla="*/ 185 w 332"/>
                <a:gd name="T55" fmla="*/ 189 h 238"/>
                <a:gd name="T56" fmla="*/ 176 w 332"/>
                <a:gd name="T57" fmla="*/ 195 h 238"/>
                <a:gd name="T58" fmla="*/ 167 w 332"/>
                <a:gd name="T59" fmla="*/ 201 h 238"/>
                <a:gd name="T60" fmla="*/ 158 w 332"/>
                <a:gd name="T61" fmla="*/ 207 h 238"/>
                <a:gd name="T62" fmla="*/ 149 w 332"/>
                <a:gd name="T63" fmla="*/ 213 h 238"/>
                <a:gd name="T64" fmla="*/ 137 w 332"/>
                <a:gd name="T65" fmla="*/ 222 h 238"/>
                <a:gd name="T66" fmla="*/ 125 w 332"/>
                <a:gd name="T67" fmla="*/ 231 h 238"/>
                <a:gd name="T68" fmla="*/ 116 w 332"/>
                <a:gd name="T69" fmla="*/ 237 h 238"/>
                <a:gd name="T70" fmla="*/ 110 w 332"/>
                <a:gd name="T71" fmla="*/ 228 h 238"/>
                <a:gd name="T72" fmla="*/ 104 w 332"/>
                <a:gd name="T73" fmla="*/ 219 h 238"/>
                <a:gd name="T74" fmla="*/ 98 w 332"/>
                <a:gd name="T75" fmla="*/ 210 h 238"/>
                <a:gd name="T76" fmla="*/ 95 w 332"/>
                <a:gd name="T77" fmla="*/ 201 h 238"/>
                <a:gd name="T78" fmla="*/ 86 w 332"/>
                <a:gd name="T79" fmla="*/ 210 h 238"/>
                <a:gd name="T80" fmla="*/ 78 w 332"/>
                <a:gd name="T81" fmla="*/ 210 h 238"/>
                <a:gd name="T82" fmla="*/ 69 w 332"/>
                <a:gd name="T83" fmla="*/ 207 h 238"/>
                <a:gd name="T84" fmla="*/ 60 w 332"/>
                <a:gd name="T85" fmla="*/ 213 h 238"/>
                <a:gd name="T86" fmla="*/ 51 w 332"/>
                <a:gd name="T87" fmla="*/ 213 h 238"/>
                <a:gd name="T88" fmla="*/ 42 w 332"/>
                <a:gd name="T89" fmla="*/ 213 h 238"/>
                <a:gd name="T90" fmla="*/ 30 w 332"/>
                <a:gd name="T91" fmla="*/ 213 h 238"/>
                <a:gd name="T92" fmla="*/ 18 w 332"/>
                <a:gd name="T93" fmla="*/ 213 h 238"/>
                <a:gd name="T94" fmla="*/ 9 w 332"/>
                <a:gd name="T95" fmla="*/ 213 h 238"/>
                <a:gd name="T96" fmla="*/ 0 w 332"/>
                <a:gd name="T97" fmla="*/ 213 h 238"/>
                <a:gd name="T98" fmla="*/ 3 w 332"/>
                <a:gd name="T99" fmla="*/ 210 h 238"/>
                <a:gd name="T100" fmla="*/ 9 w 332"/>
                <a:gd name="T101" fmla="*/ 201 h 2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32"/>
                <a:gd name="T154" fmla="*/ 0 h 238"/>
                <a:gd name="T155" fmla="*/ 332 w 332"/>
                <a:gd name="T156" fmla="*/ 238 h 2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32" h="238">
                  <a:moveTo>
                    <a:pt x="322" y="18"/>
                  </a:moveTo>
                  <a:lnTo>
                    <a:pt x="331" y="0"/>
                  </a:lnTo>
                  <a:lnTo>
                    <a:pt x="325" y="9"/>
                  </a:lnTo>
                  <a:lnTo>
                    <a:pt x="316" y="15"/>
                  </a:lnTo>
                  <a:lnTo>
                    <a:pt x="313" y="24"/>
                  </a:lnTo>
                  <a:lnTo>
                    <a:pt x="313" y="33"/>
                  </a:lnTo>
                  <a:lnTo>
                    <a:pt x="304" y="36"/>
                  </a:lnTo>
                  <a:lnTo>
                    <a:pt x="301" y="45"/>
                  </a:lnTo>
                  <a:lnTo>
                    <a:pt x="292" y="54"/>
                  </a:lnTo>
                  <a:lnTo>
                    <a:pt x="286" y="63"/>
                  </a:lnTo>
                  <a:lnTo>
                    <a:pt x="283" y="72"/>
                  </a:lnTo>
                  <a:lnTo>
                    <a:pt x="277" y="81"/>
                  </a:lnTo>
                  <a:lnTo>
                    <a:pt x="277" y="90"/>
                  </a:lnTo>
                  <a:lnTo>
                    <a:pt x="271" y="99"/>
                  </a:lnTo>
                  <a:lnTo>
                    <a:pt x="265" y="108"/>
                  </a:lnTo>
                  <a:lnTo>
                    <a:pt x="265" y="117"/>
                  </a:lnTo>
                  <a:lnTo>
                    <a:pt x="256" y="123"/>
                  </a:lnTo>
                  <a:lnTo>
                    <a:pt x="253" y="132"/>
                  </a:lnTo>
                  <a:lnTo>
                    <a:pt x="253" y="141"/>
                  </a:lnTo>
                  <a:lnTo>
                    <a:pt x="245" y="150"/>
                  </a:lnTo>
                  <a:lnTo>
                    <a:pt x="242" y="159"/>
                  </a:lnTo>
                  <a:lnTo>
                    <a:pt x="236" y="168"/>
                  </a:lnTo>
                  <a:lnTo>
                    <a:pt x="230" y="177"/>
                  </a:lnTo>
                  <a:lnTo>
                    <a:pt x="221" y="180"/>
                  </a:lnTo>
                  <a:lnTo>
                    <a:pt x="212" y="189"/>
                  </a:lnTo>
                  <a:lnTo>
                    <a:pt x="203" y="189"/>
                  </a:lnTo>
                  <a:lnTo>
                    <a:pt x="194" y="189"/>
                  </a:lnTo>
                  <a:lnTo>
                    <a:pt x="185" y="189"/>
                  </a:lnTo>
                  <a:lnTo>
                    <a:pt x="176" y="195"/>
                  </a:lnTo>
                  <a:lnTo>
                    <a:pt x="167" y="201"/>
                  </a:lnTo>
                  <a:lnTo>
                    <a:pt x="158" y="207"/>
                  </a:lnTo>
                  <a:lnTo>
                    <a:pt x="149" y="213"/>
                  </a:lnTo>
                  <a:lnTo>
                    <a:pt x="137" y="222"/>
                  </a:lnTo>
                  <a:lnTo>
                    <a:pt x="125" y="231"/>
                  </a:lnTo>
                  <a:lnTo>
                    <a:pt x="116" y="237"/>
                  </a:lnTo>
                  <a:lnTo>
                    <a:pt x="110" y="228"/>
                  </a:lnTo>
                  <a:lnTo>
                    <a:pt x="104" y="219"/>
                  </a:lnTo>
                  <a:lnTo>
                    <a:pt x="98" y="210"/>
                  </a:lnTo>
                  <a:lnTo>
                    <a:pt x="95" y="201"/>
                  </a:lnTo>
                  <a:lnTo>
                    <a:pt x="86" y="210"/>
                  </a:lnTo>
                  <a:lnTo>
                    <a:pt x="78" y="210"/>
                  </a:lnTo>
                  <a:lnTo>
                    <a:pt x="69" y="207"/>
                  </a:lnTo>
                  <a:lnTo>
                    <a:pt x="60" y="213"/>
                  </a:lnTo>
                  <a:lnTo>
                    <a:pt x="51" y="213"/>
                  </a:lnTo>
                  <a:lnTo>
                    <a:pt x="42" y="213"/>
                  </a:lnTo>
                  <a:lnTo>
                    <a:pt x="30" y="213"/>
                  </a:lnTo>
                  <a:lnTo>
                    <a:pt x="18" y="213"/>
                  </a:lnTo>
                  <a:lnTo>
                    <a:pt x="9" y="213"/>
                  </a:lnTo>
                  <a:lnTo>
                    <a:pt x="0" y="213"/>
                  </a:lnTo>
                  <a:lnTo>
                    <a:pt x="3" y="210"/>
                  </a:lnTo>
                  <a:lnTo>
                    <a:pt x="9" y="20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 dirty="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6" name="Freeform 123"/>
            <p:cNvSpPr>
              <a:spLocks/>
            </p:cNvSpPr>
            <p:nvPr/>
          </p:nvSpPr>
          <p:spPr bwMode="auto">
            <a:xfrm>
              <a:off x="2605" y="2855"/>
              <a:ext cx="851" cy="938"/>
            </a:xfrm>
            <a:custGeom>
              <a:avLst/>
              <a:gdLst>
                <a:gd name="T0" fmla="*/ 829 w 851"/>
                <a:gd name="T1" fmla="*/ 925 h 938"/>
                <a:gd name="T2" fmla="*/ 796 w 851"/>
                <a:gd name="T3" fmla="*/ 910 h 938"/>
                <a:gd name="T4" fmla="*/ 769 w 851"/>
                <a:gd name="T5" fmla="*/ 880 h 938"/>
                <a:gd name="T6" fmla="*/ 769 w 851"/>
                <a:gd name="T7" fmla="*/ 844 h 938"/>
                <a:gd name="T8" fmla="*/ 749 w 851"/>
                <a:gd name="T9" fmla="*/ 814 h 938"/>
                <a:gd name="T10" fmla="*/ 725 w 851"/>
                <a:gd name="T11" fmla="*/ 826 h 938"/>
                <a:gd name="T12" fmla="*/ 695 w 851"/>
                <a:gd name="T13" fmla="*/ 838 h 938"/>
                <a:gd name="T14" fmla="*/ 695 w 851"/>
                <a:gd name="T15" fmla="*/ 805 h 938"/>
                <a:gd name="T16" fmla="*/ 722 w 851"/>
                <a:gd name="T17" fmla="*/ 766 h 938"/>
                <a:gd name="T18" fmla="*/ 740 w 851"/>
                <a:gd name="T19" fmla="*/ 733 h 938"/>
                <a:gd name="T20" fmla="*/ 755 w 851"/>
                <a:gd name="T21" fmla="*/ 697 h 938"/>
                <a:gd name="T22" fmla="*/ 731 w 851"/>
                <a:gd name="T23" fmla="*/ 733 h 938"/>
                <a:gd name="T24" fmla="*/ 695 w 851"/>
                <a:gd name="T25" fmla="*/ 757 h 938"/>
                <a:gd name="T26" fmla="*/ 668 w 851"/>
                <a:gd name="T27" fmla="*/ 787 h 938"/>
                <a:gd name="T28" fmla="*/ 650 w 851"/>
                <a:gd name="T29" fmla="*/ 760 h 938"/>
                <a:gd name="T30" fmla="*/ 632 w 851"/>
                <a:gd name="T31" fmla="*/ 724 h 938"/>
                <a:gd name="T32" fmla="*/ 626 w 851"/>
                <a:gd name="T33" fmla="*/ 688 h 938"/>
                <a:gd name="T34" fmla="*/ 588 w 851"/>
                <a:gd name="T35" fmla="*/ 679 h 938"/>
                <a:gd name="T36" fmla="*/ 540 w 851"/>
                <a:gd name="T37" fmla="*/ 658 h 938"/>
                <a:gd name="T38" fmla="*/ 501 w 851"/>
                <a:gd name="T39" fmla="*/ 667 h 938"/>
                <a:gd name="T40" fmla="*/ 456 w 851"/>
                <a:gd name="T41" fmla="*/ 670 h 938"/>
                <a:gd name="T42" fmla="*/ 421 w 851"/>
                <a:gd name="T43" fmla="*/ 685 h 938"/>
                <a:gd name="T44" fmla="*/ 382 w 851"/>
                <a:gd name="T45" fmla="*/ 685 h 938"/>
                <a:gd name="T46" fmla="*/ 346 w 851"/>
                <a:gd name="T47" fmla="*/ 694 h 938"/>
                <a:gd name="T48" fmla="*/ 319 w 851"/>
                <a:gd name="T49" fmla="*/ 718 h 938"/>
                <a:gd name="T50" fmla="*/ 289 w 851"/>
                <a:gd name="T51" fmla="*/ 748 h 938"/>
                <a:gd name="T52" fmla="*/ 242 w 851"/>
                <a:gd name="T53" fmla="*/ 751 h 938"/>
                <a:gd name="T54" fmla="*/ 194 w 851"/>
                <a:gd name="T55" fmla="*/ 745 h 938"/>
                <a:gd name="T56" fmla="*/ 158 w 851"/>
                <a:gd name="T57" fmla="*/ 766 h 938"/>
                <a:gd name="T58" fmla="*/ 125 w 851"/>
                <a:gd name="T59" fmla="*/ 787 h 938"/>
                <a:gd name="T60" fmla="*/ 86 w 851"/>
                <a:gd name="T61" fmla="*/ 793 h 938"/>
                <a:gd name="T62" fmla="*/ 48 w 851"/>
                <a:gd name="T63" fmla="*/ 772 h 938"/>
                <a:gd name="T64" fmla="*/ 24 w 851"/>
                <a:gd name="T65" fmla="*/ 745 h 938"/>
                <a:gd name="T66" fmla="*/ 42 w 851"/>
                <a:gd name="T67" fmla="*/ 715 h 938"/>
                <a:gd name="T68" fmla="*/ 54 w 851"/>
                <a:gd name="T69" fmla="*/ 679 h 938"/>
                <a:gd name="T70" fmla="*/ 36 w 851"/>
                <a:gd name="T71" fmla="*/ 643 h 938"/>
                <a:gd name="T72" fmla="*/ 42 w 851"/>
                <a:gd name="T73" fmla="*/ 607 h 938"/>
                <a:gd name="T74" fmla="*/ 39 w 851"/>
                <a:gd name="T75" fmla="*/ 565 h 938"/>
                <a:gd name="T76" fmla="*/ 33 w 851"/>
                <a:gd name="T77" fmla="*/ 529 h 938"/>
                <a:gd name="T78" fmla="*/ 15 w 851"/>
                <a:gd name="T79" fmla="*/ 496 h 938"/>
                <a:gd name="T80" fmla="*/ 9 w 851"/>
                <a:gd name="T81" fmla="*/ 459 h 938"/>
                <a:gd name="T82" fmla="*/ 3 w 851"/>
                <a:gd name="T83" fmla="*/ 414 h 938"/>
                <a:gd name="T84" fmla="*/ 27 w 851"/>
                <a:gd name="T85" fmla="*/ 435 h 938"/>
                <a:gd name="T86" fmla="*/ 21 w 851"/>
                <a:gd name="T87" fmla="*/ 399 h 938"/>
                <a:gd name="T88" fmla="*/ 15 w 851"/>
                <a:gd name="T89" fmla="*/ 363 h 938"/>
                <a:gd name="T90" fmla="*/ 33 w 851"/>
                <a:gd name="T91" fmla="*/ 327 h 938"/>
                <a:gd name="T92" fmla="*/ 39 w 851"/>
                <a:gd name="T93" fmla="*/ 288 h 938"/>
                <a:gd name="T94" fmla="*/ 84 w 851"/>
                <a:gd name="T95" fmla="*/ 273 h 938"/>
                <a:gd name="T96" fmla="*/ 116 w 851"/>
                <a:gd name="T97" fmla="*/ 240 h 938"/>
                <a:gd name="T98" fmla="*/ 161 w 851"/>
                <a:gd name="T99" fmla="*/ 234 h 938"/>
                <a:gd name="T100" fmla="*/ 209 w 851"/>
                <a:gd name="T101" fmla="*/ 216 h 938"/>
                <a:gd name="T102" fmla="*/ 251 w 851"/>
                <a:gd name="T103" fmla="*/ 207 h 938"/>
                <a:gd name="T104" fmla="*/ 292 w 851"/>
                <a:gd name="T105" fmla="*/ 180 h 938"/>
                <a:gd name="T106" fmla="*/ 316 w 851"/>
                <a:gd name="T107" fmla="*/ 144 h 938"/>
                <a:gd name="T108" fmla="*/ 328 w 851"/>
                <a:gd name="T109" fmla="*/ 105 h 938"/>
                <a:gd name="T110" fmla="*/ 346 w 851"/>
                <a:gd name="T111" fmla="*/ 78 h 938"/>
                <a:gd name="T112" fmla="*/ 388 w 851"/>
                <a:gd name="T113" fmla="*/ 66 h 938"/>
                <a:gd name="T114" fmla="*/ 409 w 851"/>
                <a:gd name="T115" fmla="*/ 33 h 9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51"/>
                <a:gd name="T175" fmla="*/ 0 h 938"/>
                <a:gd name="T176" fmla="*/ 851 w 851"/>
                <a:gd name="T177" fmla="*/ 938 h 9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51" h="938">
                  <a:moveTo>
                    <a:pt x="835" y="937"/>
                  </a:moveTo>
                  <a:lnTo>
                    <a:pt x="850" y="928"/>
                  </a:lnTo>
                  <a:lnTo>
                    <a:pt x="838" y="925"/>
                  </a:lnTo>
                  <a:lnTo>
                    <a:pt x="829" y="925"/>
                  </a:lnTo>
                  <a:lnTo>
                    <a:pt x="820" y="925"/>
                  </a:lnTo>
                  <a:lnTo>
                    <a:pt x="811" y="925"/>
                  </a:lnTo>
                  <a:lnTo>
                    <a:pt x="802" y="919"/>
                  </a:lnTo>
                  <a:lnTo>
                    <a:pt x="796" y="910"/>
                  </a:lnTo>
                  <a:lnTo>
                    <a:pt x="787" y="907"/>
                  </a:lnTo>
                  <a:lnTo>
                    <a:pt x="778" y="901"/>
                  </a:lnTo>
                  <a:lnTo>
                    <a:pt x="775" y="889"/>
                  </a:lnTo>
                  <a:lnTo>
                    <a:pt x="769" y="880"/>
                  </a:lnTo>
                  <a:lnTo>
                    <a:pt x="766" y="871"/>
                  </a:lnTo>
                  <a:lnTo>
                    <a:pt x="769" y="862"/>
                  </a:lnTo>
                  <a:lnTo>
                    <a:pt x="769" y="853"/>
                  </a:lnTo>
                  <a:lnTo>
                    <a:pt x="769" y="844"/>
                  </a:lnTo>
                  <a:lnTo>
                    <a:pt x="769" y="835"/>
                  </a:lnTo>
                  <a:lnTo>
                    <a:pt x="761" y="829"/>
                  </a:lnTo>
                  <a:lnTo>
                    <a:pt x="752" y="823"/>
                  </a:lnTo>
                  <a:lnTo>
                    <a:pt x="749" y="814"/>
                  </a:lnTo>
                  <a:lnTo>
                    <a:pt x="746" y="805"/>
                  </a:lnTo>
                  <a:lnTo>
                    <a:pt x="740" y="814"/>
                  </a:lnTo>
                  <a:lnTo>
                    <a:pt x="731" y="817"/>
                  </a:lnTo>
                  <a:lnTo>
                    <a:pt x="725" y="826"/>
                  </a:lnTo>
                  <a:lnTo>
                    <a:pt x="722" y="835"/>
                  </a:lnTo>
                  <a:lnTo>
                    <a:pt x="713" y="835"/>
                  </a:lnTo>
                  <a:lnTo>
                    <a:pt x="704" y="838"/>
                  </a:lnTo>
                  <a:lnTo>
                    <a:pt x="695" y="838"/>
                  </a:lnTo>
                  <a:lnTo>
                    <a:pt x="686" y="832"/>
                  </a:lnTo>
                  <a:lnTo>
                    <a:pt x="680" y="823"/>
                  </a:lnTo>
                  <a:lnTo>
                    <a:pt x="686" y="811"/>
                  </a:lnTo>
                  <a:lnTo>
                    <a:pt x="695" y="805"/>
                  </a:lnTo>
                  <a:lnTo>
                    <a:pt x="701" y="796"/>
                  </a:lnTo>
                  <a:lnTo>
                    <a:pt x="707" y="784"/>
                  </a:lnTo>
                  <a:lnTo>
                    <a:pt x="716" y="775"/>
                  </a:lnTo>
                  <a:lnTo>
                    <a:pt x="722" y="766"/>
                  </a:lnTo>
                  <a:lnTo>
                    <a:pt x="722" y="757"/>
                  </a:lnTo>
                  <a:lnTo>
                    <a:pt x="731" y="751"/>
                  </a:lnTo>
                  <a:lnTo>
                    <a:pt x="737" y="742"/>
                  </a:lnTo>
                  <a:lnTo>
                    <a:pt x="740" y="733"/>
                  </a:lnTo>
                  <a:lnTo>
                    <a:pt x="746" y="724"/>
                  </a:lnTo>
                  <a:lnTo>
                    <a:pt x="746" y="715"/>
                  </a:lnTo>
                  <a:lnTo>
                    <a:pt x="749" y="706"/>
                  </a:lnTo>
                  <a:lnTo>
                    <a:pt x="755" y="697"/>
                  </a:lnTo>
                  <a:lnTo>
                    <a:pt x="746" y="706"/>
                  </a:lnTo>
                  <a:lnTo>
                    <a:pt x="740" y="715"/>
                  </a:lnTo>
                  <a:lnTo>
                    <a:pt x="737" y="724"/>
                  </a:lnTo>
                  <a:lnTo>
                    <a:pt x="731" y="733"/>
                  </a:lnTo>
                  <a:lnTo>
                    <a:pt x="728" y="742"/>
                  </a:lnTo>
                  <a:lnTo>
                    <a:pt x="719" y="745"/>
                  </a:lnTo>
                  <a:lnTo>
                    <a:pt x="710" y="748"/>
                  </a:lnTo>
                  <a:lnTo>
                    <a:pt x="695" y="757"/>
                  </a:lnTo>
                  <a:lnTo>
                    <a:pt x="692" y="766"/>
                  </a:lnTo>
                  <a:lnTo>
                    <a:pt x="683" y="772"/>
                  </a:lnTo>
                  <a:lnTo>
                    <a:pt x="677" y="781"/>
                  </a:lnTo>
                  <a:lnTo>
                    <a:pt x="668" y="787"/>
                  </a:lnTo>
                  <a:lnTo>
                    <a:pt x="659" y="787"/>
                  </a:lnTo>
                  <a:lnTo>
                    <a:pt x="656" y="778"/>
                  </a:lnTo>
                  <a:lnTo>
                    <a:pt x="656" y="769"/>
                  </a:lnTo>
                  <a:lnTo>
                    <a:pt x="650" y="760"/>
                  </a:lnTo>
                  <a:lnTo>
                    <a:pt x="647" y="751"/>
                  </a:lnTo>
                  <a:lnTo>
                    <a:pt x="644" y="742"/>
                  </a:lnTo>
                  <a:lnTo>
                    <a:pt x="641" y="733"/>
                  </a:lnTo>
                  <a:lnTo>
                    <a:pt x="632" y="724"/>
                  </a:lnTo>
                  <a:lnTo>
                    <a:pt x="629" y="715"/>
                  </a:lnTo>
                  <a:lnTo>
                    <a:pt x="626" y="706"/>
                  </a:lnTo>
                  <a:lnTo>
                    <a:pt x="626" y="697"/>
                  </a:lnTo>
                  <a:lnTo>
                    <a:pt x="626" y="688"/>
                  </a:lnTo>
                  <a:lnTo>
                    <a:pt x="614" y="685"/>
                  </a:lnTo>
                  <a:lnTo>
                    <a:pt x="605" y="691"/>
                  </a:lnTo>
                  <a:lnTo>
                    <a:pt x="596" y="685"/>
                  </a:lnTo>
                  <a:lnTo>
                    <a:pt x="588" y="679"/>
                  </a:lnTo>
                  <a:lnTo>
                    <a:pt x="576" y="679"/>
                  </a:lnTo>
                  <a:lnTo>
                    <a:pt x="564" y="673"/>
                  </a:lnTo>
                  <a:lnTo>
                    <a:pt x="552" y="664"/>
                  </a:lnTo>
                  <a:lnTo>
                    <a:pt x="540" y="658"/>
                  </a:lnTo>
                  <a:lnTo>
                    <a:pt x="531" y="661"/>
                  </a:lnTo>
                  <a:lnTo>
                    <a:pt x="522" y="667"/>
                  </a:lnTo>
                  <a:lnTo>
                    <a:pt x="510" y="667"/>
                  </a:lnTo>
                  <a:lnTo>
                    <a:pt x="501" y="667"/>
                  </a:lnTo>
                  <a:lnTo>
                    <a:pt x="492" y="667"/>
                  </a:lnTo>
                  <a:lnTo>
                    <a:pt x="480" y="670"/>
                  </a:lnTo>
                  <a:lnTo>
                    <a:pt x="468" y="670"/>
                  </a:lnTo>
                  <a:lnTo>
                    <a:pt x="456" y="670"/>
                  </a:lnTo>
                  <a:lnTo>
                    <a:pt x="444" y="673"/>
                  </a:lnTo>
                  <a:lnTo>
                    <a:pt x="438" y="682"/>
                  </a:lnTo>
                  <a:lnTo>
                    <a:pt x="429" y="685"/>
                  </a:lnTo>
                  <a:lnTo>
                    <a:pt x="421" y="685"/>
                  </a:lnTo>
                  <a:lnTo>
                    <a:pt x="409" y="685"/>
                  </a:lnTo>
                  <a:lnTo>
                    <a:pt x="400" y="685"/>
                  </a:lnTo>
                  <a:lnTo>
                    <a:pt x="391" y="685"/>
                  </a:lnTo>
                  <a:lnTo>
                    <a:pt x="382" y="685"/>
                  </a:lnTo>
                  <a:lnTo>
                    <a:pt x="373" y="685"/>
                  </a:lnTo>
                  <a:lnTo>
                    <a:pt x="364" y="688"/>
                  </a:lnTo>
                  <a:lnTo>
                    <a:pt x="355" y="691"/>
                  </a:lnTo>
                  <a:lnTo>
                    <a:pt x="346" y="694"/>
                  </a:lnTo>
                  <a:lnTo>
                    <a:pt x="337" y="703"/>
                  </a:lnTo>
                  <a:lnTo>
                    <a:pt x="328" y="706"/>
                  </a:lnTo>
                  <a:lnTo>
                    <a:pt x="319" y="709"/>
                  </a:lnTo>
                  <a:lnTo>
                    <a:pt x="319" y="718"/>
                  </a:lnTo>
                  <a:lnTo>
                    <a:pt x="310" y="727"/>
                  </a:lnTo>
                  <a:lnTo>
                    <a:pt x="307" y="736"/>
                  </a:lnTo>
                  <a:lnTo>
                    <a:pt x="298" y="742"/>
                  </a:lnTo>
                  <a:lnTo>
                    <a:pt x="289" y="748"/>
                  </a:lnTo>
                  <a:lnTo>
                    <a:pt x="277" y="751"/>
                  </a:lnTo>
                  <a:lnTo>
                    <a:pt x="268" y="754"/>
                  </a:lnTo>
                  <a:lnTo>
                    <a:pt x="256" y="754"/>
                  </a:lnTo>
                  <a:lnTo>
                    <a:pt x="242" y="751"/>
                  </a:lnTo>
                  <a:lnTo>
                    <a:pt x="230" y="748"/>
                  </a:lnTo>
                  <a:lnTo>
                    <a:pt x="215" y="745"/>
                  </a:lnTo>
                  <a:lnTo>
                    <a:pt x="206" y="745"/>
                  </a:lnTo>
                  <a:lnTo>
                    <a:pt x="194" y="745"/>
                  </a:lnTo>
                  <a:lnTo>
                    <a:pt x="185" y="745"/>
                  </a:lnTo>
                  <a:lnTo>
                    <a:pt x="179" y="754"/>
                  </a:lnTo>
                  <a:lnTo>
                    <a:pt x="170" y="757"/>
                  </a:lnTo>
                  <a:lnTo>
                    <a:pt x="158" y="766"/>
                  </a:lnTo>
                  <a:lnTo>
                    <a:pt x="149" y="769"/>
                  </a:lnTo>
                  <a:lnTo>
                    <a:pt x="140" y="775"/>
                  </a:lnTo>
                  <a:lnTo>
                    <a:pt x="131" y="778"/>
                  </a:lnTo>
                  <a:lnTo>
                    <a:pt x="125" y="787"/>
                  </a:lnTo>
                  <a:lnTo>
                    <a:pt x="116" y="793"/>
                  </a:lnTo>
                  <a:lnTo>
                    <a:pt x="107" y="799"/>
                  </a:lnTo>
                  <a:lnTo>
                    <a:pt x="98" y="796"/>
                  </a:lnTo>
                  <a:lnTo>
                    <a:pt x="86" y="793"/>
                  </a:lnTo>
                  <a:lnTo>
                    <a:pt x="75" y="793"/>
                  </a:lnTo>
                  <a:lnTo>
                    <a:pt x="69" y="784"/>
                  </a:lnTo>
                  <a:lnTo>
                    <a:pt x="57" y="778"/>
                  </a:lnTo>
                  <a:lnTo>
                    <a:pt x="48" y="772"/>
                  </a:lnTo>
                  <a:lnTo>
                    <a:pt x="39" y="769"/>
                  </a:lnTo>
                  <a:lnTo>
                    <a:pt x="33" y="760"/>
                  </a:lnTo>
                  <a:lnTo>
                    <a:pt x="24" y="754"/>
                  </a:lnTo>
                  <a:lnTo>
                    <a:pt x="24" y="745"/>
                  </a:lnTo>
                  <a:lnTo>
                    <a:pt x="21" y="736"/>
                  </a:lnTo>
                  <a:lnTo>
                    <a:pt x="30" y="730"/>
                  </a:lnTo>
                  <a:lnTo>
                    <a:pt x="39" y="724"/>
                  </a:lnTo>
                  <a:lnTo>
                    <a:pt x="42" y="715"/>
                  </a:lnTo>
                  <a:lnTo>
                    <a:pt x="45" y="706"/>
                  </a:lnTo>
                  <a:lnTo>
                    <a:pt x="51" y="697"/>
                  </a:lnTo>
                  <a:lnTo>
                    <a:pt x="54" y="688"/>
                  </a:lnTo>
                  <a:lnTo>
                    <a:pt x="54" y="679"/>
                  </a:lnTo>
                  <a:lnTo>
                    <a:pt x="54" y="670"/>
                  </a:lnTo>
                  <a:lnTo>
                    <a:pt x="48" y="661"/>
                  </a:lnTo>
                  <a:lnTo>
                    <a:pt x="39" y="652"/>
                  </a:lnTo>
                  <a:lnTo>
                    <a:pt x="36" y="643"/>
                  </a:lnTo>
                  <a:lnTo>
                    <a:pt x="42" y="634"/>
                  </a:lnTo>
                  <a:lnTo>
                    <a:pt x="42" y="625"/>
                  </a:lnTo>
                  <a:lnTo>
                    <a:pt x="42" y="616"/>
                  </a:lnTo>
                  <a:lnTo>
                    <a:pt x="42" y="607"/>
                  </a:lnTo>
                  <a:lnTo>
                    <a:pt x="42" y="595"/>
                  </a:lnTo>
                  <a:lnTo>
                    <a:pt x="42" y="583"/>
                  </a:lnTo>
                  <a:lnTo>
                    <a:pt x="42" y="574"/>
                  </a:lnTo>
                  <a:lnTo>
                    <a:pt x="39" y="565"/>
                  </a:lnTo>
                  <a:lnTo>
                    <a:pt x="36" y="556"/>
                  </a:lnTo>
                  <a:lnTo>
                    <a:pt x="36" y="547"/>
                  </a:lnTo>
                  <a:lnTo>
                    <a:pt x="36" y="538"/>
                  </a:lnTo>
                  <a:lnTo>
                    <a:pt x="33" y="529"/>
                  </a:lnTo>
                  <a:lnTo>
                    <a:pt x="24" y="523"/>
                  </a:lnTo>
                  <a:lnTo>
                    <a:pt x="18" y="514"/>
                  </a:lnTo>
                  <a:lnTo>
                    <a:pt x="15" y="505"/>
                  </a:lnTo>
                  <a:lnTo>
                    <a:pt x="15" y="496"/>
                  </a:lnTo>
                  <a:lnTo>
                    <a:pt x="15" y="487"/>
                  </a:lnTo>
                  <a:lnTo>
                    <a:pt x="12" y="478"/>
                  </a:lnTo>
                  <a:lnTo>
                    <a:pt x="12" y="468"/>
                  </a:lnTo>
                  <a:lnTo>
                    <a:pt x="9" y="459"/>
                  </a:lnTo>
                  <a:lnTo>
                    <a:pt x="3" y="447"/>
                  </a:lnTo>
                  <a:lnTo>
                    <a:pt x="0" y="435"/>
                  </a:lnTo>
                  <a:lnTo>
                    <a:pt x="0" y="423"/>
                  </a:lnTo>
                  <a:lnTo>
                    <a:pt x="3" y="414"/>
                  </a:lnTo>
                  <a:lnTo>
                    <a:pt x="15" y="420"/>
                  </a:lnTo>
                  <a:lnTo>
                    <a:pt x="18" y="429"/>
                  </a:lnTo>
                  <a:lnTo>
                    <a:pt x="18" y="438"/>
                  </a:lnTo>
                  <a:lnTo>
                    <a:pt x="27" y="435"/>
                  </a:lnTo>
                  <a:lnTo>
                    <a:pt x="27" y="426"/>
                  </a:lnTo>
                  <a:lnTo>
                    <a:pt x="21" y="417"/>
                  </a:lnTo>
                  <a:lnTo>
                    <a:pt x="21" y="408"/>
                  </a:lnTo>
                  <a:lnTo>
                    <a:pt x="21" y="399"/>
                  </a:lnTo>
                  <a:lnTo>
                    <a:pt x="21" y="390"/>
                  </a:lnTo>
                  <a:lnTo>
                    <a:pt x="15" y="381"/>
                  </a:lnTo>
                  <a:lnTo>
                    <a:pt x="15" y="372"/>
                  </a:lnTo>
                  <a:lnTo>
                    <a:pt x="15" y="363"/>
                  </a:lnTo>
                  <a:lnTo>
                    <a:pt x="18" y="351"/>
                  </a:lnTo>
                  <a:lnTo>
                    <a:pt x="21" y="342"/>
                  </a:lnTo>
                  <a:lnTo>
                    <a:pt x="30" y="336"/>
                  </a:lnTo>
                  <a:lnTo>
                    <a:pt x="33" y="327"/>
                  </a:lnTo>
                  <a:lnTo>
                    <a:pt x="33" y="318"/>
                  </a:lnTo>
                  <a:lnTo>
                    <a:pt x="39" y="306"/>
                  </a:lnTo>
                  <a:lnTo>
                    <a:pt x="39" y="297"/>
                  </a:lnTo>
                  <a:lnTo>
                    <a:pt x="39" y="288"/>
                  </a:lnTo>
                  <a:lnTo>
                    <a:pt x="48" y="282"/>
                  </a:lnTo>
                  <a:lnTo>
                    <a:pt x="63" y="282"/>
                  </a:lnTo>
                  <a:lnTo>
                    <a:pt x="75" y="282"/>
                  </a:lnTo>
                  <a:lnTo>
                    <a:pt x="84" y="273"/>
                  </a:lnTo>
                  <a:lnTo>
                    <a:pt x="89" y="264"/>
                  </a:lnTo>
                  <a:lnTo>
                    <a:pt x="98" y="258"/>
                  </a:lnTo>
                  <a:lnTo>
                    <a:pt x="107" y="249"/>
                  </a:lnTo>
                  <a:lnTo>
                    <a:pt x="116" y="240"/>
                  </a:lnTo>
                  <a:lnTo>
                    <a:pt x="125" y="237"/>
                  </a:lnTo>
                  <a:lnTo>
                    <a:pt x="134" y="234"/>
                  </a:lnTo>
                  <a:lnTo>
                    <a:pt x="149" y="234"/>
                  </a:lnTo>
                  <a:lnTo>
                    <a:pt x="161" y="234"/>
                  </a:lnTo>
                  <a:lnTo>
                    <a:pt x="173" y="231"/>
                  </a:lnTo>
                  <a:lnTo>
                    <a:pt x="185" y="228"/>
                  </a:lnTo>
                  <a:lnTo>
                    <a:pt x="197" y="219"/>
                  </a:lnTo>
                  <a:lnTo>
                    <a:pt x="209" y="216"/>
                  </a:lnTo>
                  <a:lnTo>
                    <a:pt x="221" y="207"/>
                  </a:lnTo>
                  <a:lnTo>
                    <a:pt x="230" y="204"/>
                  </a:lnTo>
                  <a:lnTo>
                    <a:pt x="242" y="207"/>
                  </a:lnTo>
                  <a:lnTo>
                    <a:pt x="251" y="207"/>
                  </a:lnTo>
                  <a:lnTo>
                    <a:pt x="268" y="204"/>
                  </a:lnTo>
                  <a:lnTo>
                    <a:pt x="277" y="198"/>
                  </a:lnTo>
                  <a:lnTo>
                    <a:pt x="283" y="186"/>
                  </a:lnTo>
                  <a:lnTo>
                    <a:pt x="292" y="180"/>
                  </a:lnTo>
                  <a:lnTo>
                    <a:pt x="295" y="168"/>
                  </a:lnTo>
                  <a:lnTo>
                    <a:pt x="304" y="162"/>
                  </a:lnTo>
                  <a:lnTo>
                    <a:pt x="310" y="153"/>
                  </a:lnTo>
                  <a:lnTo>
                    <a:pt x="316" y="144"/>
                  </a:lnTo>
                  <a:lnTo>
                    <a:pt x="319" y="132"/>
                  </a:lnTo>
                  <a:lnTo>
                    <a:pt x="325" y="123"/>
                  </a:lnTo>
                  <a:lnTo>
                    <a:pt x="328" y="114"/>
                  </a:lnTo>
                  <a:lnTo>
                    <a:pt x="328" y="105"/>
                  </a:lnTo>
                  <a:lnTo>
                    <a:pt x="325" y="96"/>
                  </a:lnTo>
                  <a:lnTo>
                    <a:pt x="328" y="87"/>
                  </a:lnTo>
                  <a:lnTo>
                    <a:pt x="337" y="81"/>
                  </a:lnTo>
                  <a:lnTo>
                    <a:pt x="346" y="78"/>
                  </a:lnTo>
                  <a:lnTo>
                    <a:pt x="355" y="72"/>
                  </a:lnTo>
                  <a:lnTo>
                    <a:pt x="364" y="69"/>
                  </a:lnTo>
                  <a:lnTo>
                    <a:pt x="373" y="69"/>
                  </a:lnTo>
                  <a:lnTo>
                    <a:pt x="388" y="66"/>
                  </a:lnTo>
                  <a:lnTo>
                    <a:pt x="397" y="60"/>
                  </a:lnTo>
                  <a:lnTo>
                    <a:pt x="400" y="51"/>
                  </a:lnTo>
                  <a:lnTo>
                    <a:pt x="409" y="42"/>
                  </a:lnTo>
                  <a:lnTo>
                    <a:pt x="409" y="33"/>
                  </a:lnTo>
                  <a:lnTo>
                    <a:pt x="412" y="21"/>
                  </a:lnTo>
                  <a:lnTo>
                    <a:pt x="412" y="12"/>
                  </a:lnTo>
                  <a:lnTo>
                    <a:pt x="412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7" name="Freeform 124"/>
            <p:cNvSpPr>
              <a:spLocks/>
            </p:cNvSpPr>
            <p:nvPr/>
          </p:nvSpPr>
          <p:spPr bwMode="auto">
            <a:xfrm>
              <a:off x="3011" y="2732"/>
              <a:ext cx="335" cy="148"/>
            </a:xfrm>
            <a:custGeom>
              <a:avLst/>
              <a:gdLst>
                <a:gd name="T0" fmla="*/ 0 w 335"/>
                <a:gd name="T1" fmla="*/ 147 h 148"/>
                <a:gd name="T2" fmla="*/ 18 w 335"/>
                <a:gd name="T3" fmla="*/ 135 h 148"/>
                <a:gd name="T4" fmla="*/ 21 w 335"/>
                <a:gd name="T5" fmla="*/ 126 h 148"/>
                <a:gd name="T6" fmla="*/ 24 w 335"/>
                <a:gd name="T7" fmla="*/ 117 h 148"/>
                <a:gd name="T8" fmla="*/ 30 w 335"/>
                <a:gd name="T9" fmla="*/ 108 h 148"/>
                <a:gd name="T10" fmla="*/ 39 w 335"/>
                <a:gd name="T11" fmla="*/ 105 h 148"/>
                <a:gd name="T12" fmla="*/ 48 w 335"/>
                <a:gd name="T13" fmla="*/ 105 h 148"/>
                <a:gd name="T14" fmla="*/ 57 w 335"/>
                <a:gd name="T15" fmla="*/ 102 h 148"/>
                <a:gd name="T16" fmla="*/ 66 w 335"/>
                <a:gd name="T17" fmla="*/ 99 h 148"/>
                <a:gd name="T18" fmla="*/ 75 w 335"/>
                <a:gd name="T19" fmla="*/ 96 h 148"/>
                <a:gd name="T20" fmla="*/ 84 w 335"/>
                <a:gd name="T21" fmla="*/ 99 h 148"/>
                <a:gd name="T22" fmla="*/ 92 w 335"/>
                <a:gd name="T23" fmla="*/ 105 h 148"/>
                <a:gd name="T24" fmla="*/ 92 w 335"/>
                <a:gd name="T25" fmla="*/ 114 h 148"/>
                <a:gd name="T26" fmla="*/ 92 w 335"/>
                <a:gd name="T27" fmla="*/ 123 h 148"/>
                <a:gd name="T28" fmla="*/ 101 w 335"/>
                <a:gd name="T29" fmla="*/ 123 h 148"/>
                <a:gd name="T30" fmla="*/ 107 w 335"/>
                <a:gd name="T31" fmla="*/ 135 h 148"/>
                <a:gd name="T32" fmla="*/ 113 w 335"/>
                <a:gd name="T33" fmla="*/ 144 h 148"/>
                <a:gd name="T34" fmla="*/ 122 w 335"/>
                <a:gd name="T35" fmla="*/ 147 h 148"/>
                <a:gd name="T36" fmla="*/ 131 w 335"/>
                <a:gd name="T37" fmla="*/ 138 h 148"/>
                <a:gd name="T38" fmla="*/ 140 w 335"/>
                <a:gd name="T39" fmla="*/ 132 h 148"/>
                <a:gd name="T40" fmla="*/ 149 w 335"/>
                <a:gd name="T41" fmla="*/ 132 h 148"/>
                <a:gd name="T42" fmla="*/ 158 w 335"/>
                <a:gd name="T43" fmla="*/ 129 h 148"/>
                <a:gd name="T44" fmla="*/ 161 w 335"/>
                <a:gd name="T45" fmla="*/ 120 h 148"/>
                <a:gd name="T46" fmla="*/ 155 w 335"/>
                <a:gd name="T47" fmla="*/ 111 h 148"/>
                <a:gd name="T48" fmla="*/ 164 w 335"/>
                <a:gd name="T49" fmla="*/ 102 h 148"/>
                <a:gd name="T50" fmla="*/ 170 w 335"/>
                <a:gd name="T51" fmla="*/ 93 h 148"/>
                <a:gd name="T52" fmla="*/ 176 w 335"/>
                <a:gd name="T53" fmla="*/ 84 h 148"/>
                <a:gd name="T54" fmla="*/ 182 w 335"/>
                <a:gd name="T55" fmla="*/ 75 h 148"/>
                <a:gd name="T56" fmla="*/ 182 w 335"/>
                <a:gd name="T57" fmla="*/ 66 h 148"/>
                <a:gd name="T58" fmla="*/ 185 w 335"/>
                <a:gd name="T59" fmla="*/ 57 h 148"/>
                <a:gd name="T60" fmla="*/ 194 w 335"/>
                <a:gd name="T61" fmla="*/ 51 h 148"/>
                <a:gd name="T62" fmla="*/ 200 w 335"/>
                <a:gd name="T63" fmla="*/ 42 h 148"/>
                <a:gd name="T64" fmla="*/ 203 w 335"/>
                <a:gd name="T65" fmla="*/ 33 h 148"/>
                <a:gd name="T66" fmla="*/ 194 w 335"/>
                <a:gd name="T67" fmla="*/ 27 h 148"/>
                <a:gd name="T68" fmla="*/ 185 w 335"/>
                <a:gd name="T69" fmla="*/ 24 h 148"/>
                <a:gd name="T70" fmla="*/ 182 w 335"/>
                <a:gd name="T71" fmla="*/ 15 h 148"/>
                <a:gd name="T72" fmla="*/ 191 w 335"/>
                <a:gd name="T73" fmla="*/ 9 h 148"/>
                <a:gd name="T74" fmla="*/ 200 w 335"/>
                <a:gd name="T75" fmla="*/ 6 h 148"/>
                <a:gd name="T76" fmla="*/ 209 w 335"/>
                <a:gd name="T77" fmla="*/ 6 h 148"/>
                <a:gd name="T78" fmla="*/ 215 w 335"/>
                <a:gd name="T79" fmla="*/ 18 h 148"/>
                <a:gd name="T80" fmla="*/ 221 w 335"/>
                <a:gd name="T81" fmla="*/ 27 h 148"/>
                <a:gd name="T82" fmla="*/ 230 w 335"/>
                <a:gd name="T83" fmla="*/ 36 h 148"/>
                <a:gd name="T84" fmla="*/ 239 w 335"/>
                <a:gd name="T85" fmla="*/ 39 h 148"/>
                <a:gd name="T86" fmla="*/ 248 w 335"/>
                <a:gd name="T87" fmla="*/ 36 h 148"/>
                <a:gd name="T88" fmla="*/ 251 w 335"/>
                <a:gd name="T89" fmla="*/ 27 h 148"/>
                <a:gd name="T90" fmla="*/ 248 w 335"/>
                <a:gd name="T91" fmla="*/ 18 h 148"/>
                <a:gd name="T92" fmla="*/ 248 w 335"/>
                <a:gd name="T93" fmla="*/ 9 h 148"/>
                <a:gd name="T94" fmla="*/ 242 w 335"/>
                <a:gd name="T95" fmla="*/ 0 h 148"/>
                <a:gd name="T96" fmla="*/ 251 w 335"/>
                <a:gd name="T97" fmla="*/ 0 h 148"/>
                <a:gd name="T98" fmla="*/ 259 w 335"/>
                <a:gd name="T99" fmla="*/ 0 h 148"/>
                <a:gd name="T100" fmla="*/ 268 w 335"/>
                <a:gd name="T101" fmla="*/ 6 h 148"/>
                <a:gd name="T102" fmla="*/ 271 w 335"/>
                <a:gd name="T103" fmla="*/ 18 h 148"/>
                <a:gd name="T104" fmla="*/ 280 w 335"/>
                <a:gd name="T105" fmla="*/ 18 h 148"/>
                <a:gd name="T106" fmla="*/ 289 w 335"/>
                <a:gd name="T107" fmla="*/ 18 h 148"/>
                <a:gd name="T108" fmla="*/ 304 w 335"/>
                <a:gd name="T109" fmla="*/ 21 h 148"/>
                <a:gd name="T110" fmla="*/ 316 w 335"/>
                <a:gd name="T111" fmla="*/ 27 h 148"/>
                <a:gd name="T112" fmla="*/ 334 w 335"/>
                <a:gd name="T113" fmla="*/ 51 h 1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5"/>
                <a:gd name="T172" fmla="*/ 0 h 148"/>
                <a:gd name="T173" fmla="*/ 335 w 335"/>
                <a:gd name="T174" fmla="*/ 148 h 14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5" h="148">
                  <a:moveTo>
                    <a:pt x="0" y="147"/>
                  </a:moveTo>
                  <a:lnTo>
                    <a:pt x="18" y="135"/>
                  </a:lnTo>
                  <a:lnTo>
                    <a:pt x="21" y="126"/>
                  </a:lnTo>
                  <a:lnTo>
                    <a:pt x="24" y="117"/>
                  </a:lnTo>
                  <a:lnTo>
                    <a:pt x="30" y="108"/>
                  </a:lnTo>
                  <a:lnTo>
                    <a:pt x="39" y="105"/>
                  </a:lnTo>
                  <a:lnTo>
                    <a:pt x="48" y="105"/>
                  </a:lnTo>
                  <a:lnTo>
                    <a:pt x="57" y="102"/>
                  </a:lnTo>
                  <a:lnTo>
                    <a:pt x="66" y="99"/>
                  </a:lnTo>
                  <a:lnTo>
                    <a:pt x="75" y="96"/>
                  </a:lnTo>
                  <a:lnTo>
                    <a:pt x="84" y="99"/>
                  </a:lnTo>
                  <a:lnTo>
                    <a:pt x="92" y="105"/>
                  </a:lnTo>
                  <a:lnTo>
                    <a:pt x="92" y="114"/>
                  </a:lnTo>
                  <a:lnTo>
                    <a:pt x="92" y="123"/>
                  </a:lnTo>
                  <a:lnTo>
                    <a:pt x="101" y="123"/>
                  </a:lnTo>
                  <a:lnTo>
                    <a:pt x="107" y="135"/>
                  </a:lnTo>
                  <a:lnTo>
                    <a:pt x="113" y="144"/>
                  </a:lnTo>
                  <a:lnTo>
                    <a:pt x="122" y="147"/>
                  </a:lnTo>
                  <a:lnTo>
                    <a:pt x="131" y="138"/>
                  </a:lnTo>
                  <a:lnTo>
                    <a:pt x="140" y="132"/>
                  </a:lnTo>
                  <a:lnTo>
                    <a:pt x="149" y="132"/>
                  </a:lnTo>
                  <a:lnTo>
                    <a:pt x="158" y="129"/>
                  </a:lnTo>
                  <a:lnTo>
                    <a:pt x="161" y="120"/>
                  </a:lnTo>
                  <a:lnTo>
                    <a:pt x="155" y="111"/>
                  </a:lnTo>
                  <a:lnTo>
                    <a:pt x="164" y="102"/>
                  </a:lnTo>
                  <a:lnTo>
                    <a:pt x="170" y="93"/>
                  </a:lnTo>
                  <a:lnTo>
                    <a:pt x="176" y="84"/>
                  </a:lnTo>
                  <a:lnTo>
                    <a:pt x="182" y="75"/>
                  </a:lnTo>
                  <a:lnTo>
                    <a:pt x="182" y="66"/>
                  </a:lnTo>
                  <a:lnTo>
                    <a:pt x="185" y="57"/>
                  </a:lnTo>
                  <a:lnTo>
                    <a:pt x="194" y="51"/>
                  </a:lnTo>
                  <a:lnTo>
                    <a:pt x="200" y="42"/>
                  </a:lnTo>
                  <a:lnTo>
                    <a:pt x="203" y="33"/>
                  </a:lnTo>
                  <a:lnTo>
                    <a:pt x="194" y="27"/>
                  </a:lnTo>
                  <a:lnTo>
                    <a:pt x="185" y="24"/>
                  </a:lnTo>
                  <a:lnTo>
                    <a:pt x="182" y="15"/>
                  </a:lnTo>
                  <a:lnTo>
                    <a:pt x="191" y="9"/>
                  </a:lnTo>
                  <a:lnTo>
                    <a:pt x="200" y="6"/>
                  </a:lnTo>
                  <a:lnTo>
                    <a:pt x="209" y="6"/>
                  </a:lnTo>
                  <a:lnTo>
                    <a:pt x="215" y="18"/>
                  </a:lnTo>
                  <a:lnTo>
                    <a:pt x="221" y="27"/>
                  </a:lnTo>
                  <a:lnTo>
                    <a:pt x="230" y="36"/>
                  </a:lnTo>
                  <a:lnTo>
                    <a:pt x="239" y="39"/>
                  </a:lnTo>
                  <a:lnTo>
                    <a:pt x="248" y="36"/>
                  </a:lnTo>
                  <a:lnTo>
                    <a:pt x="251" y="27"/>
                  </a:lnTo>
                  <a:lnTo>
                    <a:pt x="248" y="18"/>
                  </a:lnTo>
                  <a:lnTo>
                    <a:pt x="248" y="9"/>
                  </a:lnTo>
                  <a:lnTo>
                    <a:pt x="242" y="0"/>
                  </a:lnTo>
                  <a:lnTo>
                    <a:pt x="251" y="0"/>
                  </a:lnTo>
                  <a:lnTo>
                    <a:pt x="259" y="0"/>
                  </a:lnTo>
                  <a:lnTo>
                    <a:pt x="268" y="6"/>
                  </a:lnTo>
                  <a:lnTo>
                    <a:pt x="271" y="18"/>
                  </a:lnTo>
                  <a:lnTo>
                    <a:pt x="280" y="18"/>
                  </a:lnTo>
                  <a:lnTo>
                    <a:pt x="289" y="18"/>
                  </a:lnTo>
                  <a:lnTo>
                    <a:pt x="304" y="21"/>
                  </a:lnTo>
                  <a:lnTo>
                    <a:pt x="316" y="27"/>
                  </a:lnTo>
                  <a:lnTo>
                    <a:pt x="334" y="5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8" name="Freeform 125"/>
            <p:cNvSpPr>
              <a:spLocks/>
            </p:cNvSpPr>
            <p:nvPr/>
          </p:nvSpPr>
          <p:spPr bwMode="auto">
            <a:xfrm>
              <a:off x="3476" y="3831"/>
              <a:ext cx="19" cy="37"/>
            </a:xfrm>
            <a:custGeom>
              <a:avLst/>
              <a:gdLst>
                <a:gd name="T0" fmla="*/ 12 w 19"/>
                <a:gd name="T1" fmla="*/ 9 h 37"/>
                <a:gd name="T2" fmla="*/ 18 w 19"/>
                <a:gd name="T3" fmla="*/ 18 h 37"/>
                <a:gd name="T4" fmla="*/ 12 w 19"/>
                <a:gd name="T5" fmla="*/ 27 h 37"/>
                <a:gd name="T6" fmla="*/ 6 w 19"/>
                <a:gd name="T7" fmla="*/ 36 h 37"/>
                <a:gd name="T8" fmla="*/ 0 w 19"/>
                <a:gd name="T9" fmla="*/ 27 h 37"/>
                <a:gd name="T10" fmla="*/ 6 w 19"/>
                <a:gd name="T11" fmla="*/ 18 h 37"/>
                <a:gd name="T12" fmla="*/ 9 w 19"/>
                <a:gd name="T13" fmla="*/ 9 h 37"/>
                <a:gd name="T14" fmla="*/ 12 w 19"/>
                <a:gd name="T15" fmla="*/ 0 h 37"/>
                <a:gd name="T16" fmla="*/ 12 w 19"/>
                <a:gd name="T17" fmla="*/ 9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7"/>
                <a:gd name="T29" fmla="*/ 19 w 19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7">
                  <a:moveTo>
                    <a:pt x="12" y="9"/>
                  </a:moveTo>
                  <a:lnTo>
                    <a:pt x="18" y="18"/>
                  </a:lnTo>
                  <a:lnTo>
                    <a:pt x="12" y="27"/>
                  </a:lnTo>
                  <a:lnTo>
                    <a:pt x="6" y="36"/>
                  </a:lnTo>
                  <a:lnTo>
                    <a:pt x="0" y="27"/>
                  </a:lnTo>
                  <a:lnTo>
                    <a:pt x="6" y="18"/>
                  </a:lnTo>
                  <a:lnTo>
                    <a:pt x="9" y="9"/>
                  </a:lnTo>
                  <a:lnTo>
                    <a:pt x="12" y="0"/>
                  </a:lnTo>
                  <a:lnTo>
                    <a:pt x="12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59" name="Freeform 126"/>
            <p:cNvSpPr>
              <a:spLocks/>
            </p:cNvSpPr>
            <p:nvPr/>
          </p:nvSpPr>
          <p:spPr bwMode="auto">
            <a:xfrm>
              <a:off x="3607" y="3840"/>
              <a:ext cx="25" cy="43"/>
            </a:xfrm>
            <a:custGeom>
              <a:avLst/>
              <a:gdLst>
                <a:gd name="T0" fmla="*/ 24 w 25"/>
                <a:gd name="T1" fmla="*/ 0 h 43"/>
                <a:gd name="T2" fmla="*/ 9 w 25"/>
                <a:gd name="T3" fmla="*/ 3 h 43"/>
                <a:gd name="T4" fmla="*/ 9 w 25"/>
                <a:gd name="T5" fmla="*/ 12 h 43"/>
                <a:gd name="T6" fmla="*/ 9 w 25"/>
                <a:gd name="T7" fmla="*/ 21 h 43"/>
                <a:gd name="T8" fmla="*/ 12 w 25"/>
                <a:gd name="T9" fmla="*/ 30 h 43"/>
                <a:gd name="T10" fmla="*/ 12 w 25"/>
                <a:gd name="T11" fmla="*/ 39 h 43"/>
                <a:gd name="T12" fmla="*/ 3 w 25"/>
                <a:gd name="T13" fmla="*/ 42 h 43"/>
                <a:gd name="T14" fmla="*/ 0 w 25"/>
                <a:gd name="T15" fmla="*/ 33 h 43"/>
                <a:gd name="T16" fmla="*/ 0 w 25"/>
                <a:gd name="T17" fmla="*/ 24 h 43"/>
                <a:gd name="T18" fmla="*/ 0 w 25"/>
                <a:gd name="T19" fmla="*/ 15 h 43"/>
                <a:gd name="T20" fmla="*/ 0 w 25"/>
                <a:gd name="T21" fmla="*/ 6 h 43"/>
                <a:gd name="T22" fmla="*/ 9 w 25"/>
                <a:gd name="T23" fmla="*/ 0 h 43"/>
                <a:gd name="T24" fmla="*/ 24 w 25"/>
                <a:gd name="T25" fmla="*/ 0 h 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43"/>
                <a:gd name="T41" fmla="*/ 25 w 25"/>
                <a:gd name="T42" fmla="*/ 43 h 4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43">
                  <a:moveTo>
                    <a:pt x="24" y="0"/>
                  </a:moveTo>
                  <a:lnTo>
                    <a:pt x="9" y="3"/>
                  </a:lnTo>
                  <a:lnTo>
                    <a:pt x="9" y="12"/>
                  </a:lnTo>
                  <a:lnTo>
                    <a:pt x="9" y="21"/>
                  </a:lnTo>
                  <a:lnTo>
                    <a:pt x="12" y="30"/>
                  </a:lnTo>
                  <a:lnTo>
                    <a:pt x="12" y="39"/>
                  </a:lnTo>
                  <a:lnTo>
                    <a:pt x="3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0" y="15"/>
                  </a:lnTo>
                  <a:lnTo>
                    <a:pt x="0" y="6"/>
                  </a:lnTo>
                  <a:lnTo>
                    <a:pt x="9" y="0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0" name="Freeform 127"/>
            <p:cNvSpPr>
              <a:spLocks/>
            </p:cNvSpPr>
            <p:nvPr/>
          </p:nvSpPr>
          <p:spPr bwMode="auto">
            <a:xfrm>
              <a:off x="3500" y="3867"/>
              <a:ext cx="103" cy="145"/>
            </a:xfrm>
            <a:custGeom>
              <a:avLst/>
              <a:gdLst>
                <a:gd name="T0" fmla="*/ 36 w 103"/>
                <a:gd name="T1" fmla="*/ 21 h 145"/>
                <a:gd name="T2" fmla="*/ 15 w 103"/>
                <a:gd name="T3" fmla="*/ 0 h 145"/>
                <a:gd name="T4" fmla="*/ 18 w 103"/>
                <a:gd name="T5" fmla="*/ 9 h 145"/>
                <a:gd name="T6" fmla="*/ 21 w 103"/>
                <a:gd name="T7" fmla="*/ 18 h 145"/>
                <a:gd name="T8" fmla="*/ 30 w 103"/>
                <a:gd name="T9" fmla="*/ 21 h 145"/>
                <a:gd name="T10" fmla="*/ 39 w 103"/>
                <a:gd name="T11" fmla="*/ 24 h 145"/>
                <a:gd name="T12" fmla="*/ 48 w 103"/>
                <a:gd name="T13" fmla="*/ 30 h 145"/>
                <a:gd name="T14" fmla="*/ 57 w 103"/>
                <a:gd name="T15" fmla="*/ 33 h 145"/>
                <a:gd name="T16" fmla="*/ 66 w 103"/>
                <a:gd name="T17" fmla="*/ 33 h 145"/>
                <a:gd name="T18" fmla="*/ 75 w 103"/>
                <a:gd name="T19" fmla="*/ 33 h 145"/>
                <a:gd name="T20" fmla="*/ 87 w 103"/>
                <a:gd name="T21" fmla="*/ 33 h 145"/>
                <a:gd name="T22" fmla="*/ 96 w 103"/>
                <a:gd name="T23" fmla="*/ 33 h 145"/>
                <a:gd name="T24" fmla="*/ 102 w 103"/>
                <a:gd name="T25" fmla="*/ 42 h 145"/>
                <a:gd name="T26" fmla="*/ 102 w 103"/>
                <a:gd name="T27" fmla="*/ 51 h 145"/>
                <a:gd name="T28" fmla="*/ 102 w 103"/>
                <a:gd name="T29" fmla="*/ 60 h 145"/>
                <a:gd name="T30" fmla="*/ 99 w 103"/>
                <a:gd name="T31" fmla="*/ 69 h 145"/>
                <a:gd name="T32" fmla="*/ 93 w 103"/>
                <a:gd name="T33" fmla="*/ 78 h 145"/>
                <a:gd name="T34" fmla="*/ 84 w 103"/>
                <a:gd name="T35" fmla="*/ 84 h 145"/>
                <a:gd name="T36" fmla="*/ 84 w 103"/>
                <a:gd name="T37" fmla="*/ 93 h 145"/>
                <a:gd name="T38" fmla="*/ 81 w 103"/>
                <a:gd name="T39" fmla="*/ 105 h 145"/>
                <a:gd name="T40" fmla="*/ 72 w 103"/>
                <a:gd name="T41" fmla="*/ 114 h 145"/>
                <a:gd name="T42" fmla="*/ 69 w 103"/>
                <a:gd name="T43" fmla="*/ 123 h 145"/>
                <a:gd name="T44" fmla="*/ 60 w 103"/>
                <a:gd name="T45" fmla="*/ 129 h 145"/>
                <a:gd name="T46" fmla="*/ 51 w 103"/>
                <a:gd name="T47" fmla="*/ 132 h 145"/>
                <a:gd name="T48" fmla="*/ 39 w 103"/>
                <a:gd name="T49" fmla="*/ 141 h 145"/>
                <a:gd name="T50" fmla="*/ 27 w 103"/>
                <a:gd name="T51" fmla="*/ 144 h 145"/>
                <a:gd name="T52" fmla="*/ 18 w 103"/>
                <a:gd name="T53" fmla="*/ 144 h 145"/>
                <a:gd name="T54" fmla="*/ 12 w 103"/>
                <a:gd name="T55" fmla="*/ 135 h 145"/>
                <a:gd name="T56" fmla="*/ 9 w 103"/>
                <a:gd name="T57" fmla="*/ 126 h 145"/>
                <a:gd name="T58" fmla="*/ 0 w 103"/>
                <a:gd name="T59" fmla="*/ 120 h 145"/>
                <a:gd name="T60" fmla="*/ 0 w 103"/>
                <a:gd name="T61" fmla="*/ 111 h 145"/>
                <a:gd name="T62" fmla="*/ 0 w 103"/>
                <a:gd name="T63" fmla="*/ 102 h 145"/>
                <a:gd name="T64" fmla="*/ 6 w 103"/>
                <a:gd name="T65" fmla="*/ 93 h 145"/>
                <a:gd name="T66" fmla="*/ 6 w 103"/>
                <a:gd name="T67" fmla="*/ 84 h 145"/>
                <a:gd name="T68" fmla="*/ 6 w 103"/>
                <a:gd name="T69" fmla="*/ 75 h 145"/>
                <a:gd name="T70" fmla="*/ 6 w 103"/>
                <a:gd name="T71" fmla="*/ 66 h 145"/>
                <a:gd name="T72" fmla="*/ 6 w 103"/>
                <a:gd name="T73" fmla="*/ 57 h 145"/>
                <a:gd name="T74" fmla="*/ 6 w 103"/>
                <a:gd name="T75" fmla="*/ 48 h 145"/>
                <a:gd name="T76" fmla="*/ 6 w 103"/>
                <a:gd name="T77" fmla="*/ 39 h 145"/>
                <a:gd name="T78" fmla="*/ 6 w 103"/>
                <a:gd name="T79" fmla="*/ 30 h 145"/>
                <a:gd name="T80" fmla="*/ 15 w 103"/>
                <a:gd name="T81" fmla="*/ 27 h 145"/>
                <a:gd name="T82" fmla="*/ 18 w 103"/>
                <a:gd name="T83" fmla="*/ 18 h 145"/>
                <a:gd name="T84" fmla="*/ 18 w 103"/>
                <a:gd name="T85" fmla="*/ 9 h 145"/>
                <a:gd name="T86" fmla="*/ 36 w 103"/>
                <a:gd name="T87" fmla="*/ 21 h 14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3"/>
                <a:gd name="T133" fmla="*/ 0 h 145"/>
                <a:gd name="T134" fmla="*/ 103 w 103"/>
                <a:gd name="T135" fmla="*/ 145 h 14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3" h="145">
                  <a:moveTo>
                    <a:pt x="36" y="21"/>
                  </a:moveTo>
                  <a:lnTo>
                    <a:pt x="15" y="0"/>
                  </a:lnTo>
                  <a:lnTo>
                    <a:pt x="18" y="9"/>
                  </a:lnTo>
                  <a:lnTo>
                    <a:pt x="21" y="18"/>
                  </a:lnTo>
                  <a:lnTo>
                    <a:pt x="30" y="21"/>
                  </a:lnTo>
                  <a:lnTo>
                    <a:pt x="39" y="24"/>
                  </a:lnTo>
                  <a:lnTo>
                    <a:pt x="48" y="30"/>
                  </a:lnTo>
                  <a:lnTo>
                    <a:pt x="57" y="33"/>
                  </a:lnTo>
                  <a:lnTo>
                    <a:pt x="66" y="33"/>
                  </a:lnTo>
                  <a:lnTo>
                    <a:pt x="75" y="33"/>
                  </a:lnTo>
                  <a:lnTo>
                    <a:pt x="87" y="33"/>
                  </a:lnTo>
                  <a:lnTo>
                    <a:pt x="96" y="33"/>
                  </a:lnTo>
                  <a:lnTo>
                    <a:pt x="102" y="42"/>
                  </a:lnTo>
                  <a:lnTo>
                    <a:pt x="102" y="51"/>
                  </a:lnTo>
                  <a:lnTo>
                    <a:pt x="102" y="60"/>
                  </a:lnTo>
                  <a:lnTo>
                    <a:pt x="99" y="69"/>
                  </a:lnTo>
                  <a:lnTo>
                    <a:pt x="93" y="78"/>
                  </a:lnTo>
                  <a:lnTo>
                    <a:pt x="84" y="84"/>
                  </a:lnTo>
                  <a:lnTo>
                    <a:pt x="84" y="93"/>
                  </a:lnTo>
                  <a:lnTo>
                    <a:pt x="81" y="105"/>
                  </a:lnTo>
                  <a:lnTo>
                    <a:pt x="72" y="114"/>
                  </a:lnTo>
                  <a:lnTo>
                    <a:pt x="69" y="123"/>
                  </a:lnTo>
                  <a:lnTo>
                    <a:pt x="60" y="129"/>
                  </a:lnTo>
                  <a:lnTo>
                    <a:pt x="51" y="132"/>
                  </a:lnTo>
                  <a:lnTo>
                    <a:pt x="39" y="141"/>
                  </a:lnTo>
                  <a:lnTo>
                    <a:pt x="27" y="144"/>
                  </a:lnTo>
                  <a:lnTo>
                    <a:pt x="18" y="144"/>
                  </a:lnTo>
                  <a:lnTo>
                    <a:pt x="12" y="135"/>
                  </a:lnTo>
                  <a:lnTo>
                    <a:pt x="9" y="126"/>
                  </a:lnTo>
                  <a:lnTo>
                    <a:pt x="0" y="120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6" y="93"/>
                  </a:lnTo>
                  <a:lnTo>
                    <a:pt x="6" y="84"/>
                  </a:lnTo>
                  <a:lnTo>
                    <a:pt x="6" y="75"/>
                  </a:lnTo>
                  <a:lnTo>
                    <a:pt x="6" y="66"/>
                  </a:lnTo>
                  <a:lnTo>
                    <a:pt x="6" y="57"/>
                  </a:lnTo>
                  <a:lnTo>
                    <a:pt x="6" y="48"/>
                  </a:lnTo>
                  <a:lnTo>
                    <a:pt x="6" y="39"/>
                  </a:lnTo>
                  <a:lnTo>
                    <a:pt x="6" y="30"/>
                  </a:lnTo>
                  <a:lnTo>
                    <a:pt x="15" y="27"/>
                  </a:lnTo>
                  <a:lnTo>
                    <a:pt x="18" y="18"/>
                  </a:lnTo>
                  <a:lnTo>
                    <a:pt x="18" y="9"/>
                  </a:lnTo>
                  <a:lnTo>
                    <a:pt x="3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1" name="Freeform 128"/>
            <p:cNvSpPr>
              <a:spLocks/>
            </p:cNvSpPr>
            <p:nvPr/>
          </p:nvSpPr>
          <p:spPr bwMode="auto">
            <a:xfrm>
              <a:off x="3727" y="2387"/>
              <a:ext cx="37" cy="19"/>
            </a:xfrm>
            <a:custGeom>
              <a:avLst/>
              <a:gdLst>
                <a:gd name="T0" fmla="*/ 0 w 37"/>
                <a:gd name="T1" fmla="*/ 12 h 19"/>
                <a:gd name="T2" fmla="*/ 18 w 37"/>
                <a:gd name="T3" fmla="*/ 0 h 19"/>
                <a:gd name="T4" fmla="*/ 27 w 37"/>
                <a:gd name="T5" fmla="*/ 6 h 19"/>
                <a:gd name="T6" fmla="*/ 36 w 37"/>
                <a:gd name="T7" fmla="*/ 6 h 19"/>
                <a:gd name="T8" fmla="*/ 33 w 37"/>
                <a:gd name="T9" fmla="*/ 15 h 19"/>
                <a:gd name="T10" fmla="*/ 24 w 37"/>
                <a:gd name="T11" fmla="*/ 18 h 19"/>
                <a:gd name="T12" fmla="*/ 18 w 37"/>
                <a:gd name="T13" fmla="*/ 9 h 19"/>
                <a:gd name="T14" fmla="*/ 9 w 37"/>
                <a:gd name="T15" fmla="*/ 3 h 19"/>
                <a:gd name="T16" fmla="*/ 0 w 37"/>
                <a:gd name="T17" fmla="*/ 12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19"/>
                <a:gd name="T29" fmla="*/ 37 w 37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19">
                  <a:moveTo>
                    <a:pt x="0" y="12"/>
                  </a:moveTo>
                  <a:lnTo>
                    <a:pt x="18" y="0"/>
                  </a:lnTo>
                  <a:lnTo>
                    <a:pt x="27" y="6"/>
                  </a:lnTo>
                  <a:lnTo>
                    <a:pt x="36" y="6"/>
                  </a:lnTo>
                  <a:lnTo>
                    <a:pt x="33" y="15"/>
                  </a:lnTo>
                  <a:lnTo>
                    <a:pt x="24" y="18"/>
                  </a:lnTo>
                  <a:lnTo>
                    <a:pt x="18" y="9"/>
                  </a:lnTo>
                  <a:lnTo>
                    <a:pt x="9" y="3"/>
                  </a:lnTo>
                  <a:lnTo>
                    <a:pt x="0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2" name="Freeform 129"/>
            <p:cNvSpPr>
              <a:spLocks/>
            </p:cNvSpPr>
            <p:nvPr/>
          </p:nvSpPr>
          <p:spPr bwMode="auto">
            <a:xfrm>
              <a:off x="3772" y="2396"/>
              <a:ext cx="16" cy="19"/>
            </a:xfrm>
            <a:custGeom>
              <a:avLst/>
              <a:gdLst>
                <a:gd name="T0" fmla="*/ 4 w 16"/>
                <a:gd name="T1" fmla="*/ 3 h 19"/>
                <a:gd name="T2" fmla="*/ 15 w 16"/>
                <a:gd name="T3" fmla="*/ 6 h 19"/>
                <a:gd name="T4" fmla="*/ 15 w 16"/>
                <a:gd name="T5" fmla="*/ 15 h 19"/>
                <a:gd name="T6" fmla="*/ 4 w 16"/>
                <a:gd name="T7" fmla="*/ 18 h 19"/>
                <a:gd name="T8" fmla="*/ 0 w 16"/>
                <a:gd name="T9" fmla="*/ 9 h 19"/>
                <a:gd name="T10" fmla="*/ 0 w 16"/>
                <a:gd name="T11" fmla="*/ 0 h 19"/>
                <a:gd name="T12" fmla="*/ 4 w 16"/>
                <a:gd name="T13" fmla="*/ 3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9"/>
                <a:gd name="T23" fmla="*/ 16 w 1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9">
                  <a:moveTo>
                    <a:pt x="4" y="3"/>
                  </a:moveTo>
                  <a:lnTo>
                    <a:pt x="15" y="6"/>
                  </a:lnTo>
                  <a:lnTo>
                    <a:pt x="15" y="15"/>
                  </a:lnTo>
                  <a:lnTo>
                    <a:pt x="4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4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3" name="Freeform 130"/>
            <p:cNvSpPr>
              <a:spLocks/>
            </p:cNvSpPr>
            <p:nvPr/>
          </p:nvSpPr>
          <p:spPr bwMode="auto">
            <a:xfrm>
              <a:off x="3774" y="2519"/>
              <a:ext cx="17" cy="25"/>
            </a:xfrm>
            <a:custGeom>
              <a:avLst/>
              <a:gdLst>
                <a:gd name="T0" fmla="*/ 0 w 17"/>
                <a:gd name="T1" fmla="*/ 24 h 25"/>
                <a:gd name="T2" fmla="*/ 4 w 17"/>
                <a:gd name="T3" fmla="*/ 0 h 25"/>
                <a:gd name="T4" fmla="*/ 16 w 17"/>
                <a:gd name="T5" fmla="*/ 0 h 25"/>
                <a:gd name="T6" fmla="*/ 16 w 17"/>
                <a:gd name="T7" fmla="*/ 9 h 25"/>
                <a:gd name="T8" fmla="*/ 4 w 17"/>
                <a:gd name="T9" fmla="*/ 15 h 25"/>
                <a:gd name="T10" fmla="*/ 0 w 17"/>
                <a:gd name="T11" fmla="*/ 24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5"/>
                <a:gd name="T20" fmla="*/ 17 w 17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5">
                  <a:moveTo>
                    <a:pt x="0" y="24"/>
                  </a:moveTo>
                  <a:lnTo>
                    <a:pt x="4" y="0"/>
                  </a:lnTo>
                  <a:lnTo>
                    <a:pt x="16" y="0"/>
                  </a:lnTo>
                  <a:lnTo>
                    <a:pt x="16" y="9"/>
                  </a:lnTo>
                  <a:lnTo>
                    <a:pt x="4" y="15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4" name="Freeform 131"/>
            <p:cNvSpPr>
              <a:spLocks/>
            </p:cNvSpPr>
            <p:nvPr/>
          </p:nvSpPr>
          <p:spPr bwMode="auto">
            <a:xfrm>
              <a:off x="3774" y="2405"/>
              <a:ext cx="168" cy="160"/>
            </a:xfrm>
            <a:custGeom>
              <a:avLst/>
              <a:gdLst>
                <a:gd name="T0" fmla="*/ 0 w 168"/>
                <a:gd name="T1" fmla="*/ 138 h 160"/>
                <a:gd name="T2" fmla="*/ 24 w 168"/>
                <a:gd name="T3" fmla="*/ 117 h 160"/>
                <a:gd name="T4" fmla="*/ 33 w 168"/>
                <a:gd name="T5" fmla="*/ 117 h 160"/>
                <a:gd name="T6" fmla="*/ 42 w 168"/>
                <a:gd name="T7" fmla="*/ 111 h 160"/>
                <a:gd name="T8" fmla="*/ 51 w 168"/>
                <a:gd name="T9" fmla="*/ 111 h 160"/>
                <a:gd name="T10" fmla="*/ 60 w 168"/>
                <a:gd name="T11" fmla="*/ 105 h 160"/>
                <a:gd name="T12" fmla="*/ 69 w 168"/>
                <a:gd name="T13" fmla="*/ 99 h 160"/>
                <a:gd name="T14" fmla="*/ 78 w 168"/>
                <a:gd name="T15" fmla="*/ 102 h 160"/>
                <a:gd name="T16" fmla="*/ 81 w 168"/>
                <a:gd name="T17" fmla="*/ 111 h 160"/>
                <a:gd name="T18" fmla="*/ 89 w 168"/>
                <a:gd name="T19" fmla="*/ 117 h 160"/>
                <a:gd name="T20" fmla="*/ 101 w 168"/>
                <a:gd name="T21" fmla="*/ 111 h 160"/>
                <a:gd name="T22" fmla="*/ 110 w 168"/>
                <a:gd name="T23" fmla="*/ 102 h 160"/>
                <a:gd name="T24" fmla="*/ 116 w 168"/>
                <a:gd name="T25" fmla="*/ 93 h 160"/>
                <a:gd name="T26" fmla="*/ 119 w 168"/>
                <a:gd name="T27" fmla="*/ 84 h 160"/>
                <a:gd name="T28" fmla="*/ 122 w 168"/>
                <a:gd name="T29" fmla="*/ 75 h 160"/>
                <a:gd name="T30" fmla="*/ 131 w 168"/>
                <a:gd name="T31" fmla="*/ 72 h 160"/>
                <a:gd name="T32" fmla="*/ 134 w 168"/>
                <a:gd name="T33" fmla="*/ 63 h 160"/>
                <a:gd name="T34" fmla="*/ 134 w 168"/>
                <a:gd name="T35" fmla="*/ 54 h 160"/>
                <a:gd name="T36" fmla="*/ 125 w 168"/>
                <a:gd name="T37" fmla="*/ 51 h 160"/>
                <a:gd name="T38" fmla="*/ 122 w 168"/>
                <a:gd name="T39" fmla="*/ 42 h 160"/>
                <a:gd name="T40" fmla="*/ 116 w 168"/>
                <a:gd name="T41" fmla="*/ 33 h 160"/>
                <a:gd name="T42" fmla="*/ 107 w 168"/>
                <a:gd name="T43" fmla="*/ 33 h 160"/>
                <a:gd name="T44" fmla="*/ 98 w 168"/>
                <a:gd name="T45" fmla="*/ 30 h 160"/>
                <a:gd name="T46" fmla="*/ 95 w 168"/>
                <a:gd name="T47" fmla="*/ 21 h 160"/>
                <a:gd name="T48" fmla="*/ 86 w 168"/>
                <a:gd name="T49" fmla="*/ 15 h 160"/>
                <a:gd name="T50" fmla="*/ 86 w 168"/>
                <a:gd name="T51" fmla="*/ 3 h 160"/>
                <a:gd name="T52" fmla="*/ 95 w 168"/>
                <a:gd name="T53" fmla="*/ 0 h 160"/>
                <a:gd name="T54" fmla="*/ 104 w 168"/>
                <a:gd name="T55" fmla="*/ 0 h 160"/>
                <a:gd name="T56" fmla="*/ 104 w 168"/>
                <a:gd name="T57" fmla="*/ 9 h 160"/>
                <a:gd name="T58" fmla="*/ 104 w 168"/>
                <a:gd name="T59" fmla="*/ 18 h 160"/>
                <a:gd name="T60" fmla="*/ 113 w 168"/>
                <a:gd name="T61" fmla="*/ 18 h 160"/>
                <a:gd name="T62" fmla="*/ 122 w 168"/>
                <a:gd name="T63" fmla="*/ 18 h 160"/>
                <a:gd name="T64" fmla="*/ 128 w 168"/>
                <a:gd name="T65" fmla="*/ 27 h 160"/>
                <a:gd name="T66" fmla="*/ 128 w 168"/>
                <a:gd name="T67" fmla="*/ 36 h 160"/>
                <a:gd name="T68" fmla="*/ 137 w 168"/>
                <a:gd name="T69" fmla="*/ 42 h 160"/>
                <a:gd name="T70" fmla="*/ 149 w 168"/>
                <a:gd name="T71" fmla="*/ 54 h 160"/>
                <a:gd name="T72" fmla="*/ 158 w 168"/>
                <a:gd name="T73" fmla="*/ 63 h 160"/>
                <a:gd name="T74" fmla="*/ 164 w 168"/>
                <a:gd name="T75" fmla="*/ 72 h 160"/>
                <a:gd name="T76" fmla="*/ 167 w 168"/>
                <a:gd name="T77" fmla="*/ 81 h 160"/>
                <a:gd name="T78" fmla="*/ 167 w 168"/>
                <a:gd name="T79" fmla="*/ 90 h 160"/>
                <a:gd name="T80" fmla="*/ 158 w 168"/>
                <a:gd name="T81" fmla="*/ 90 h 160"/>
                <a:gd name="T82" fmla="*/ 149 w 168"/>
                <a:gd name="T83" fmla="*/ 90 h 160"/>
                <a:gd name="T84" fmla="*/ 149 w 168"/>
                <a:gd name="T85" fmla="*/ 99 h 160"/>
                <a:gd name="T86" fmla="*/ 146 w 168"/>
                <a:gd name="T87" fmla="*/ 108 h 160"/>
                <a:gd name="T88" fmla="*/ 140 w 168"/>
                <a:gd name="T89" fmla="*/ 117 h 160"/>
                <a:gd name="T90" fmla="*/ 137 w 168"/>
                <a:gd name="T91" fmla="*/ 126 h 160"/>
                <a:gd name="T92" fmla="*/ 134 w 168"/>
                <a:gd name="T93" fmla="*/ 138 h 160"/>
                <a:gd name="T94" fmla="*/ 125 w 168"/>
                <a:gd name="T95" fmla="*/ 138 h 160"/>
                <a:gd name="T96" fmla="*/ 116 w 168"/>
                <a:gd name="T97" fmla="*/ 141 h 160"/>
                <a:gd name="T98" fmla="*/ 107 w 168"/>
                <a:gd name="T99" fmla="*/ 141 h 160"/>
                <a:gd name="T100" fmla="*/ 98 w 168"/>
                <a:gd name="T101" fmla="*/ 150 h 160"/>
                <a:gd name="T102" fmla="*/ 89 w 168"/>
                <a:gd name="T103" fmla="*/ 156 h 160"/>
                <a:gd name="T104" fmla="*/ 78 w 168"/>
                <a:gd name="T105" fmla="*/ 159 h 160"/>
                <a:gd name="T106" fmla="*/ 69 w 168"/>
                <a:gd name="T107" fmla="*/ 159 h 160"/>
                <a:gd name="T108" fmla="*/ 57 w 168"/>
                <a:gd name="T109" fmla="*/ 159 h 160"/>
                <a:gd name="T110" fmla="*/ 48 w 168"/>
                <a:gd name="T111" fmla="*/ 153 h 160"/>
                <a:gd name="T112" fmla="*/ 45 w 168"/>
                <a:gd name="T113" fmla="*/ 144 h 160"/>
                <a:gd name="T114" fmla="*/ 36 w 168"/>
                <a:gd name="T115" fmla="*/ 135 h 160"/>
                <a:gd name="T116" fmla="*/ 27 w 168"/>
                <a:gd name="T117" fmla="*/ 132 h 160"/>
                <a:gd name="T118" fmla="*/ 24 w 168"/>
                <a:gd name="T119" fmla="*/ 123 h 160"/>
                <a:gd name="T120" fmla="*/ 24 w 168"/>
                <a:gd name="T121" fmla="*/ 114 h 160"/>
                <a:gd name="T122" fmla="*/ 0 w 168"/>
                <a:gd name="T123" fmla="*/ 138 h 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8"/>
                <a:gd name="T187" fmla="*/ 0 h 160"/>
                <a:gd name="T188" fmla="*/ 168 w 168"/>
                <a:gd name="T189" fmla="*/ 160 h 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8" h="160">
                  <a:moveTo>
                    <a:pt x="0" y="138"/>
                  </a:moveTo>
                  <a:lnTo>
                    <a:pt x="24" y="117"/>
                  </a:lnTo>
                  <a:lnTo>
                    <a:pt x="33" y="117"/>
                  </a:lnTo>
                  <a:lnTo>
                    <a:pt x="42" y="111"/>
                  </a:lnTo>
                  <a:lnTo>
                    <a:pt x="51" y="111"/>
                  </a:lnTo>
                  <a:lnTo>
                    <a:pt x="60" y="105"/>
                  </a:lnTo>
                  <a:lnTo>
                    <a:pt x="69" y="99"/>
                  </a:lnTo>
                  <a:lnTo>
                    <a:pt x="78" y="102"/>
                  </a:lnTo>
                  <a:lnTo>
                    <a:pt x="81" y="111"/>
                  </a:lnTo>
                  <a:lnTo>
                    <a:pt x="89" y="117"/>
                  </a:lnTo>
                  <a:lnTo>
                    <a:pt x="101" y="111"/>
                  </a:lnTo>
                  <a:lnTo>
                    <a:pt x="110" y="102"/>
                  </a:lnTo>
                  <a:lnTo>
                    <a:pt x="116" y="93"/>
                  </a:lnTo>
                  <a:lnTo>
                    <a:pt x="119" y="84"/>
                  </a:lnTo>
                  <a:lnTo>
                    <a:pt x="122" y="75"/>
                  </a:lnTo>
                  <a:lnTo>
                    <a:pt x="131" y="72"/>
                  </a:lnTo>
                  <a:lnTo>
                    <a:pt x="134" y="63"/>
                  </a:lnTo>
                  <a:lnTo>
                    <a:pt x="134" y="54"/>
                  </a:lnTo>
                  <a:lnTo>
                    <a:pt x="125" y="51"/>
                  </a:lnTo>
                  <a:lnTo>
                    <a:pt x="122" y="42"/>
                  </a:lnTo>
                  <a:lnTo>
                    <a:pt x="116" y="33"/>
                  </a:lnTo>
                  <a:lnTo>
                    <a:pt x="107" y="33"/>
                  </a:lnTo>
                  <a:lnTo>
                    <a:pt x="98" y="30"/>
                  </a:lnTo>
                  <a:lnTo>
                    <a:pt x="95" y="21"/>
                  </a:lnTo>
                  <a:lnTo>
                    <a:pt x="86" y="15"/>
                  </a:lnTo>
                  <a:lnTo>
                    <a:pt x="86" y="3"/>
                  </a:lnTo>
                  <a:lnTo>
                    <a:pt x="95" y="0"/>
                  </a:lnTo>
                  <a:lnTo>
                    <a:pt x="104" y="0"/>
                  </a:lnTo>
                  <a:lnTo>
                    <a:pt x="104" y="9"/>
                  </a:lnTo>
                  <a:lnTo>
                    <a:pt x="104" y="18"/>
                  </a:lnTo>
                  <a:lnTo>
                    <a:pt x="113" y="18"/>
                  </a:lnTo>
                  <a:lnTo>
                    <a:pt x="122" y="18"/>
                  </a:lnTo>
                  <a:lnTo>
                    <a:pt x="128" y="27"/>
                  </a:lnTo>
                  <a:lnTo>
                    <a:pt x="128" y="36"/>
                  </a:lnTo>
                  <a:lnTo>
                    <a:pt x="137" y="42"/>
                  </a:lnTo>
                  <a:lnTo>
                    <a:pt x="149" y="54"/>
                  </a:lnTo>
                  <a:lnTo>
                    <a:pt x="158" y="63"/>
                  </a:lnTo>
                  <a:lnTo>
                    <a:pt x="164" y="72"/>
                  </a:lnTo>
                  <a:lnTo>
                    <a:pt x="167" y="81"/>
                  </a:lnTo>
                  <a:lnTo>
                    <a:pt x="167" y="90"/>
                  </a:lnTo>
                  <a:lnTo>
                    <a:pt x="158" y="90"/>
                  </a:lnTo>
                  <a:lnTo>
                    <a:pt x="149" y="90"/>
                  </a:lnTo>
                  <a:lnTo>
                    <a:pt x="149" y="99"/>
                  </a:lnTo>
                  <a:lnTo>
                    <a:pt x="146" y="108"/>
                  </a:lnTo>
                  <a:lnTo>
                    <a:pt x="140" y="117"/>
                  </a:lnTo>
                  <a:lnTo>
                    <a:pt x="137" y="126"/>
                  </a:lnTo>
                  <a:lnTo>
                    <a:pt x="134" y="138"/>
                  </a:lnTo>
                  <a:lnTo>
                    <a:pt x="125" y="138"/>
                  </a:lnTo>
                  <a:lnTo>
                    <a:pt x="116" y="141"/>
                  </a:lnTo>
                  <a:lnTo>
                    <a:pt x="107" y="141"/>
                  </a:lnTo>
                  <a:lnTo>
                    <a:pt x="98" y="150"/>
                  </a:lnTo>
                  <a:lnTo>
                    <a:pt x="89" y="156"/>
                  </a:lnTo>
                  <a:lnTo>
                    <a:pt x="78" y="159"/>
                  </a:lnTo>
                  <a:lnTo>
                    <a:pt x="69" y="159"/>
                  </a:lnTo>
                  <a:lnTo>
                    <a:pt x="57" y="159"/>
                  </a:lnTo>
                  <a:lnTo>
                    <a:pt x="48" y="153"/>
                  </a:lnTo>
                  <a:lnTo>
                    <a:pt x="45" y="144"/>
                  </a:lnTo>
                  <a:lnTo>
                    <a:pt x="36" y="135"/>
                  </a:lnTo>
                  <a:lnTo>
                    <a:pt x="27" y="132"/>
                  </a:lnTo>
                  <a:lnTo>
                    <a:pt x="24" y="123"/>
                  </a:lnTo>
                  <a:lnTo>
                    <a:pt x="24" y="114"/>
                  </a:lnTo>
                  <a:lnTo>
                    <a:pt x="0" y="13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5" name="Freeform 132"/>
            <p:cNvSpPr>
              <a:spLocks/>
            </p:cNvSpPr>
            <p:nvPr/>
          </p:nvSpPr>
          <p:spPr bwMode="auto">
            <a:xfrm>
              <a:off x="3822" y="2351"/>
              <a:ext cx="17" cy="25"/>
            </a:xfrm>
            <a:custGeom>
              <a:avLst/>
              <a:gdLst>
                <a:gd name="T0" fmla="*/ 0 w 17"/>
                <a:gd name="T1" fmla="*/ 0 h 25"/>
                <a:gd name="T2" fmla="*/ 12 w 17"/>
                <a:gd name="T3" fmla="*/ 6 h 25"/>
                <a:gd name="T4" fmla="*/ 16 w 17"/>
                <a:gd name="T5" fmla="*/ 15 h 25"/>
                <a:gd name="T6" fmla="*/ 16 w 17"/>
                <a:gd name="T7" fmla="*/ 24 h 25"/>
                <a:gd name="T8" fmla="*/ 12 w 17"/>
                <a:gd name="T9" fmla="*/ 15 h 25"/>
                <a:gd name="T10" fmla="*/ 12 w 17"/>
                <a:gd name="T11" fmla="*/ 6 h 25"/>
                <a:gd name="T12" fmla="*/ 0 w 17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5"/>
                <a:gd name="T23" fmla="*/ 17 w 17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5">
                  <a:moveTo>
                    <a:pt x="0" y="0"/>
                  </a:moveTo>
                  <a:lnTo>
                    <a:pt x="12" y="6"/>
                  </a:lnTo>
                  <a:lnTo>
                    <a:pt x="16" y="15"/>
                  </a:lnTo>
                  <a:lnTo>
                    <a:pt x="16" y="24"/>
                  </a:lnTo>
                  <a:lnTo>
                    <a:pt x="12" y="15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6" name="Freeform 133"/>
            <p:cNvSpPr>
              <a:spLocks/>
            </p:cNvSpPr>
            <p:nvPr/>
          </p:nvSpPr>
          <p:spPr bwMode="auto">
            <a:xfrm>
              <a:off x="3918" y="2429"/>
              <a:ext cx="19" cy="19"/>
            </a:xfrm>
            <a:custGeom>
              <a:avLst/>
              <a:gdLst>
                <a:gd name="T0" fmla="*/ 0 w 19"/>
                <a:gd name="T1" fmla="*/ 18 h 19"/>
                <a:gd name="T2" fmla="*/ 9 w 19"/>
                <a:gd name="T3" fmla="*/ 0 h 19"/>
                <a:gd name="T4" fmla="*/ 18 w 19"/>
                <a:gd name="T5" fmla="*/ 3 h 19"/>
                <a:gd name="T6" fmla="*/ 18 w 19"/>
                <a:gd name="T7" fmla="*/ 12 h 19"/>
                <a:gd name="T8" fmla="*/ 9 w 19"/>
                <a:gd name="T9" fmla="*/ 12 h 19"/>
                <a:gd name="T10" fmla="*/ 9 w 19"/>
                <a:gd name="T11" fmla="*/ 3 h 19"/>
                <a:gd name="T12" fmla="*/ 0 w 19"/>
                <a:gd name="T13" fmla="*/ 18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18"/>
                  </a:moveTo>
                  <a:lnTo>
                    <a:pt x="9" y="0"/>
                  </a:lnTo>
                  <a:lnTo>
                    <a:pt x="18" y="3"/>
                  </a:lnTo>
                  <a:lnTo>
                    <a:pt x="18" y="12"/>
                  </a:lnTo>
                  <a:lnTo>
                    <a:pt x="9" y="12"/>
                  </a:lnTo>
                  <a:lnTo>
                    <a:pt x="9" y="3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7" name="Freeform 134"/>
            <p:cNvSpPr>
              <a:spLocks/>
            </p:cNvSpPr>
            <p:nvPr/>
          </p:nvSpPr>
          <p:spPr bwMode="auto">
            <a:xfrm>
              <a:off x="3944" y="2426"/>
              <a:ext cx="22" cy="40"/>
            </a:xfrm>
            <a:custGeom>
              <a:avLst/>
              <a:gdLst>
                <a:gd name="T0" fmla="*/ 21 w 22"/>
                <a:gd name="T1" fmla="*/ 21 h 40"/>
                <a:gd name="T2" fmla="*/ 12 w 22"/>
                <a:gd name="T3" fmla="*/ 0 h 40"/>
                <a:gd name="T4" fmla="*/ 12 w 22"/>
                <a:gd name="T5" fmla="*/ 9 h 40"/>
                <a:gd name="T6" fmla="*/ 18 w 22"/>
                <a:gd name="T7" fmla="*/ 18 h 40"/>
                <a:gd name="T8" fmla="*/ 15 w 22"/>
                <a:gd name="T9" fmla="*/ 27 h 40"/>
                <a:gd name="T10" fmla="*/ 12 w 22"/>
                <a:gd name="T11" fmla="*/ 39 h 40"/>
                <a:gd name="T12" fmla="*/ 3 w 22"/>
                <a:gd name="T13" fmla="*/ 33 h 40"/>
                <a:gd name="T14" fmla="*/ 0 w 22"/>
                <a:gd name="T15" fmla="*/ 21 h 40"/>
                <a:gd name="T16" fmla="*/ 9 w 22"/>
                <a:gd name="T17" fmla="*/ 12 h 40"/>
                <a:gd name="T18" fmla="*/ 9 w 22"/>
                <a:gd name="T19" fmla="*/ 3 h 40"/>
                <a:gd name="T20" fmla="*/ 18 w 22"/>
                <a:gd name="T21" fmla="*/ 0 h 40"/>
                <a:gd name="T22" fmla="*/ 21 w 22"/>
                <a:gd name="T23" fmla="*/ 21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40"/>
                <a:gd name="T38" fmla="*/ 22 w 22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40">
                  <a:moveTo>
                    <a:pt x="21" y="21"/>
                  </a:moveTo>
                  <a:lnTo>
                    <a:pt x="12" y="0"/>
                  </a:lnTo>
                  <a:lnTo>
                    <a:pt x="12" y="9"/>
                  </a:lnTo>
                  <a:lnTo>
                    <a:pt x="18" y="18"/>
                  </a:lnTo>
                  <a:lnTo>
                    <a:pt x="15" y="27"/>
                  </a:lnTo>
                  <a:lnTo>
                    <a:pt x="12" y="39"/>
                  </a:lnTo>
                  <a:lnTo>
                    <a:pt x="3" y="33"/>
                  </a:lnTo>
                  <a:lnTo>
                    <a:pt x="0" y="21"/>
                  </a:lnTo>
                  <a:lnTo>
                    <a:pt x="9" y="12"/>
                  </a:lnTo>
                  <a:lnTo>
                    <a:pt x="9" y="3"/>
                  </a:lnTo>
                  <a:lnTo>
                    <a:pt x="18" y="0"/>
                  </a:lnTo>
                  <a:lnTo>
                    <a:pt x="21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8" name="Freeform 135"/>
            <p:cNvSpPr>
              <a:spLocks/>
            </p:cNvSpPr>
            <p:nvPr/>
          </p:nvSpPr>
          <p:spPr bwMode="auto">
            <a:xfrm>
              <a:off x="3992" y="2522"/>
              <a:ext cx="43" cy="52"/>
            </a:xfrm>
            <a:custGeom>
              <a:avLst/>
              <a:gdLst>
                <a:gd name="T0" fmla="*/ 21 w 43"/>
                <a:gd name="T1" fmla="*/ 21 h 52"/>
                <a:gd name="T2" fmla="*/ 18 w 43"/>
                <a:gd name="T3" fmla="*/ 0 h 52"/>
                <a:gd name="T4" fmla="*/ 27 w 43"/>
                <a:gd name="T5" fmla="*/ 6 h 52"/>
                <a:gd name="T6" fmla="*/ 33 w 43"/>
                <a:gd name="T7" fmla="*/ 15 h 52"/>
                <a:gd name="T8" fmla="*/ 39 w 43"/>
                <a:gd name="T9" fmla="*/ 24 h 52"/>
                <a:gd name="T10" fmla="*/ 42 w 43"/>
                <a:gd name="T11" fmla="*/ 33 h 52"/>
                <a:gd name="T12" fmla="*/ 42 w 43"/>
                <a:gd name="T13" fmla="*/ 42 h 52"/>
                <a:gd name="T14" fmla="*/ 33 w 43"/>
                <a:gd name="T15" fmla="*/ 48 h 52"/>
                <a:gd name="T16" fmla="*/ 24 w 43"/>
                <a:gd name="T17" fmla="*/ 51 h 52"/>
                <a:gd name="T18" fmla="*/ 24 w 43"/>
                <a:gd name="T19" fmla="*/ 42 h 52"/>
                <a:gd name="T20" fmla="*/ 15 w 43"/>
                <a:gd name="T21" fmla="*/ 33 h 52"/>
                <a:gd name="T22" fmla="*/ 12 w 43"/>
                <a:gd name="T23" fmla="*/ 24 h 52"/>
                <a:gd name="T24" fmla="*/ 3 w 43"/>
                <a:gd name="T25" fmla="*/ 18 h 52"/>
                <a:gd name="T26" fmla="*/ 0 w 43"/>
                <a:gd name="T27" fmla="*/ 9 h 52"/>
                <a:gd name="T28" fmla="*/ 9 w 43"/>
                <a:gd name="T29" fmla="*/ 6 h 52"/>
                <a:gd name="T30" fmla="*/ 18 w 43"/>
                <a:gd name="T31" fmla="*/ 6 h 52"/>
                <a:gd name="T32" fmla="*/ 21 w 43"/>
                <a:gd name="T33" fmla="*/ 2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3"/>
                <a:gd name="T52" fmla="*/ 0 h 52"/>
                <a:gd name="T53" fmla="*/ 43 w 43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3" h="52">
                  <a:moveTo>
                    <a:pt x="21" y="21"/>
                  </a:moveTo>
                  <a:lnTo>
                    <a:pt x="18" y="0"/>
                  </a:lnTo>
                  <a:lnTo>
                    <a:pt x="27" y="6"/>
                  </a:lnTo>
                  <a:lnTo>
                    <a:pt x="33" y="15"/>
                  </a:lnTo>
                  <a:lnTo>
                    <a:pt x="39" y="24"/>
                  </a:lnTo>
                  <a:lnTo>
                    <a:pt x="42" y="33"/>
                  </a:lnTo>
                  <a:lnTo>
                    <a:pt x="42" y="42"/>
                  </a:lnTo>
                  <a:lnTo>
                    <a:pt x="33" y="48"/>
                  </a:lnTo>
                  <a:lnTo>
                    <a:pt x="24" y="51"/>
                  </a:lnTo>
                  <a:lnTo>
                    <a:pt x="24" y="42"/>
                  </a:lnTo>
                  <a:lnTo>
                    <a:pt x="15" y="33"/>
                  </a:lnTo>
                  <a:lnTo>
                    <a:pt x="12" y="24"/>
                  </a:lnTo>
                  <a:lnTo>
                    <a:pt x="3" y="18"/>
                  </a:lnTo>
                  <a:lnTo>
                    <a:pt x="0" y="9"/>
                  </a:lnTo>
                  <a:lnTo>
                    <a:pt x="9" y="6"/>
                  </a:lnTo>
                  <a:lnTo>
                    <a:pt x="18" y="6"/>
                  </a:lnTo>
                  <a:lnTo>
                    <a:pt x="21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69" name="Freeform 136"/>
            <p:cNvSpPr>
              <a:spLocks/>
            </p:cNvSpPr>
            <p:nvPr/>
          </p:nvSpPr>
          <p:spPr bwMode="auto">
            <a:xfrm>
              <a:off x="3965" y="2474"/>
              <a:ext cx="19" cy="22"/>
            </a:xfrm>
            <a:custGeom>
              <a:avLst/>
              <a:gdLst>
                <a:gd name="T0" fmla="*/ 0 w 19"/>
                <a:gd name="T1" fmla="*/ 21 h 22"/>
                <a:gd name="T2" fmla="*/ 15 w 19"/>
                <a:gd name="T3" fmla="*/ 0 h 22"/>
                <a:gd name="T4" fmla="*/ 18 w 19"/>
                <a:gd name="T5" fmla="*/ 9 h 22"/>
                <a:gd name="T6" fmla="*/ 0 w 19"/>
                <a:gd name="T7" fmla="*/ 21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22"/>
                <a:gd name="T14" fmla="*/ 19 w 19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22">
                  <a:moveTo>
                    <a:pt x="0" y="21"/>
                  </a:moveTo>
                  <a:lnTo>
                    <a:pt x="15" y="0"/>
                  </a:lnTo>
                  <a:lnTo>
                    <a:pt x="18" y="9"/>
                  </a:lnTo>
                  <a:lnTo>
                    <a:pt x="0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0" name="Freeform 137"/>
            <p:cNvSpPr>
              <a:spLocks/>
            </p:cNvSpPr>
            <p:nvPr/>
          </p:nvSpPr>
          <p:spPr bwMode="auto">
            <a:xfrm>
              <a:off x="3965" y="2495"/>
              <a:ext cx="34" cy="17"/>
            </a:xfrm>
            <a:custGeom>
              <a:avLst/>
              <a:gdLst>
                <a:gd name="T0" fmla="*/ 0 w 34"/>
                <a:gd name="T1" fmla="*/ 0 h 17"/>
                <a:gd name="T2" fmla="*/ 24 w 34"/>
                <a:gd name="T3" fmla="*/ 0 h 17"/>
                <a:gd name="T4" fmla="*/ 33 w 34"/>
                <a:gd name="T5" fmla="*/ 0 h 17"/>
                <a:gd name="T6" fmla="*/ 33 w 34"/>
                <a:gd name="T7" fmla="*/ 16 h 17"/>
                <a:gd name="T8" fmla="*/ 24 w 34"/>
                <a:gd name="T9" fmla="*/ 16 h 17"/>
                <a:gd name="T10" fmla="*/ 21 w 34"/>
                <a:gd name="T11" fmla="*/ 0 h 17"/>
                <a:gd name="T12" fmla="*/ 0 w 34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17"/>
                <a:gd name="T23" fmla="*/ 34 w 34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17">
                  <a:moveTo>
                    <a:pt x="0" y="0"/>
                  </a:moveTo>
                  <a:lnTo>
                    <a:pt x="24" y="0"/>
                  </a:lnTo>
                  <a:lnTo>
                    <a:pt x="33" y="0"/>
                  </a:lnTo>
                  <a:lnTo>
                    <a:pt x="33" y="16"/>
                  </a:lnTo>
                  <a:lnTo>
                    <a:pt x="24" y="16"/>
                  </a:lnTo>
                  <a:lnTo>
                    <a:pt x="21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1" name="Freeform 138"/>
            <p:cNvSpPr>
              <a:spLocks/>
            </p:cNvSpPr>
            <p:nvPr/>
          </p:nvSpPr>
          <p:spPr bwMode="auto">
            <a:xfrm>
              <a:off x="4013" y="2477"/>
              <a:ext cx="17" cy="22"/>
            </a:xfrm>
            <a:custGeom>
              <a:avLst/>
              <a:gdLst>
                <a:gd name="T0" fmla="*/ 0 w 17"/>
                <a:gd name="T1" fmla="*/ 18 h 22"/>
                <a:gd name="T2" fmla="*/ 8 w 17"/>
                <a:gd name="T3" fmla="*/ 9 h 22"/>
                <a:gd name="T4" fmla="*/ 12 w 17"/>
                <a:gd name="T5" fmla="*/ 0 h 22"/>
                <a:gd name="T6" fmla="*/ 16 w 17"/>
                <a:gd name="T7" fmla="*/ 9 h 22"/>
                <a:gd name="T8" fmla="*/ 16 w 17"/>
                <a:gd name="T9" fmla="*/ 18 h 22"/>
                <a:gd name="T10" fmla="*/ 4 w 17"/>
                <a:gd name="T11" fmla="*/ 21 h 22"/>
                <a:gd name="T12" fmla="*/ 4 w 17"/>
                <a:gd name="T13" fmla="*/ 12 h 22"/>
                <a:gd name="T14" fmla="*/ 0 w 17"/>
                <a:gd name="T15" fmla="*/ 18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22"/>
                <a:gd name="T26" fmla="*/ 17 w 17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22">
                  <a:moveTo>
                    <a:pt x="0" y="18"/>
                  </a:moveTo>
                  <a:lnTo>
                    <a:pt x="8" y="9"/>
                  </a:lnTo>
                  <a:lnTo>
                    <a:pt x="12" y="0"/>
                  </a:lnTo>
                  <a:lnTo>
                    <a:pt x="16" y="9"/>
                  </a:lnTo>
                  <a:lnTo>
                    <a:pt x="16" y="18"/>
                  </a:lnTo>
                  <a:lnTo>
                    <a:pt x="4" y="21"/>
                  </a:lnTo>
                  <a:lnTo>
                    <a:pt x="4" y="12"/>
                  </a:lnTo>
                  <a:lnTo>
                    <a:pt x="0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2" name="Freeform 139"/>
            <p:cNvSpPr>
              <a:spLocks/>
            </p:cNvSpPr>
            <p:nvPr/>
          </p:nvSpPr>
          <p:spPr bwMode="auto">
            <a:xfrm>
              <a:off x="3870" y="2687"/>
              <a:ext cx="17" cy="17"/>
            </a:xfrm>
            <a:custGeom>
              <a:avLst/>
              <a:gdLst>
                <a:gd name="T0" fmla="*/ 0 w 17"/>
                <a:gd name="T1" fmla="*/ 0 h 17"/>
                <a:gd name="T2" fmla="*/ 16 w 17"/>
                <a:gd name="T3" fmla="*/ 0 h 17"/>
                <a:gd name="T4" fmla="*/ 16 w 17"/>
                <a:gd name="T5" fmla="*/ 16 h 17"/>
                <a:gd name="T6" fmla="*/ 0 w 17"/>
                <a:gd name="T7" fmla="*/ 16 h 17"/>
                <a:gd name="T8" fmla="*/ 0 w 17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7"/>
                <a:gd name="T17" fmla="*/ 17 w 17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7">
                  <a:moveTo>
                    <a:pt x="0" y="0"/>
                  </a:moveTo>
                  <a:lnTo>
                    <a:pt x="16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3" name="Freeform 140"/>
            <p:cNvSpPr>
              <a:spLocks/>
            </p:cNvSpPr>
            <p:nvPr/>
          </p:nvSpPr>
          <p:spPr bwMode="auto">
            <a:xfrm>
              <a:off x="3906" y="2684"/>
              <a:ext cx="17" cy="17"/>
            </a:xfrm>
            <a:custGeom>
              <a:avLst/>
              <a:gdLst>
                <a:gd name="T0" fmla="*/ 16 w 17"/>
                <a:gd name="T1" fmla="*/ 3 h 17"/>
                <a:gd name="T2" fmla="*/ 12 w 17"/>
                <a:gd name="T3" fmla="*/ 12 h 17"/>
                <a:gd name="T4" fmla="*/ 0 w 17"/>
                <a:gd name="T5" fmla="*/ 16 h 17"/>
                <a:gd name="T6" fmla="*/ 0 w 17"/>
                <a:gd name="T7" fmla="*/ 6 h 17"/>
                <a:gd name="T8" fmla="*/ 12 w 17"/>
                <a:gd name="T9" fmla="*/ 0 h 17"/>
                <a:gd name="T10" fmla="*/ 16 w 17"/>
                <a:gd name="T11" fmla="*/ 3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6" y="3"/>
                  </a:moveTo>
                  <a:lnTo>
                    <a:pt x="12" y="12"/>
                  </a:lnTo>
                  <a:lnTo>
                    <a:pt x="0" y="16"/>
                  </a:lnTo>
                  <a:lnTo>
                    <a:pt x="0" y="6"/>
                  </a:lnTo>
                  <a:lnTo>
                    <a:pt x="12" y="0"/>
                  </a:lnTo>
                  <a:lnTo>
                    <a:pt x="16" y="3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4" name="Freeform 141"/>
            <p:cNvSpPr>
              <a:spLocks/>
            </p:cNvSpPr>
            <p:nvPr/>
          </p:nvSpPr>
          <p:spPr bwMode="auto">
            <a:xfrm>
              <a:off x="3909" y="2714"/>
              <a:ext cx="17" cy="22"/>
            </a:xfrm>
            <a:custGeom>
              <a:avLst/>
              <a:gdLst>
                <a:gd name="T0" fmla="*/ 16 w 17"/>
                <a:gd name="T1" fmla="*/ 21 h 22"/>
                <a:gd name="T2" fmla="*/ 0 w 17"/>
                <a:gd name="T3" fmla="*/ 0 h 22"/>
                <a:gd name="T4" fmla="*/ 10 w 17"/>
                <a:gd name="T5" fmla="*/ 9 h 22"/>
                <a:gd name="T6" fmla="*/ 10 w 17"/>
                <a:gd name="T7" fmla="*/ 18 h 22"/>
                <a:gd name="T8" fmla="*/ 16 w 17"/>
                <a:gd name="T9" fmla="*/ 21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6" y="21"/>
                  </a:moveTo>
                  <a:lnTo>
                    <a:pt x="0" y="0"/>
                  </a:lnTo>
                  <a:lnTo>
                    <a:pt x="10" y="9"/>
                  </a:lnTo>
                  <a:lnTo>
                    <a:pt x="10" y="18"/>
                  </a:lnTo>
                  <a:lnTo>
                    <a:pt x="16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5" name="Freeform 142"/>
            <p:cNvSpPr>
              <a:spLocks/>
            </p:cNvSpPr>
            <p:nvPr/>
          </p:nvSpPr>
          <p:spPr bwMode="auto">
            <a:xfrm>
              <a:off x="3918" y="2687"/>
              <a:ext cx="22" cy="28"/>
            </a:xfrm>
            <a:custGeom>
              <a:avLst/>
              <a:gdLst>
                <a:gd name="T0" fmla="*/ 0 w 22"/>
                <a:gd name="T1" fmla="*/ 0 h 28"/>
                <a:gd name="T2" fmla="*/ 12 w 22"/>
                <a:gd name="T3" fmla="*/ 18 h 28"/>
                <a:gd name="T4" fmla="*/ 21 w 22"/>
                <a:gd name="T5" fmla="*/ 21 h 28"/>
                <a:gd name="T6" fmla="*/ 12 w 22"/>
                <a:gd name="T7" fmla="*/ 27 h 28"/>
                <a:gd name="T8" fmla="*/ 12 w 22"/>
                <a:gd name="T9" fmla="*/ 18 h 28"/>
                <a:gd name="T10" fmla="*/ 0 w 22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28"/>
                <a:gd name="T20" fmla="*/ 22 w 22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28">
                  <a:moveTo>
                    <a:pt x="0" y="0"/>
                  </a:moveTo>
                  <a:lnTo>
                    <a:pt x="12" y="18"/>
                  </a:lnTo>
                  <a:lnTo>
                    <a:pt x="21" y="21"/>
                  </a:lnTo>
                  <a:lnTo>
                    <a:pt x="12" y="27"/>
                  </a:ln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6" name="Freeform 143"/>
            <p:cNvSpPr>
              <a:spLocks/>
            </p:cNvSpPr>
            <p:nvPr/>
          </p:nvSpPr>
          <p:spPr bwMode="auto">
            <a:xfrm>
              <a:off x="3965" y="2726"/>
              <a:ext cx="19" cy="19"/>
            </a:xfrm>
            <a:custGeom>
              <a:avLst/>
              <a:gdLst>
                <a:gd name="T0" fmla="*/ 0 w 19"/>
                <a:gd name="T1" fmla="*/ 9 h 19"/>
                <a:gd name="T2" fmla="*/ 18 w 19"/>
                <a:gd name="T3" fmla="*/ 3 h 19"/>
                <a:gd name="T4" fmla="*/ 18 w 19"/>
                <a:gd name="T5" fmla="*/ 12 h 19"/>
                <a:gd name="T6" fmla="*/ 9 w 19"/>
                <a:gd name="T7" fmla="*/ 18 h 19"/>
                <a:gd name="T8" fmla="*/ 3 w 19"/>
                <a:gd name="T9" fmla="*/ 9 h 19"/>
                <a:gd name="T10" fmla="*/ 6 w 19"/>
                <a:gd name="T11" fmla="*/ 0 h 19"/>
                <a:gd name="T12" fmla="*/ 0 w 19"/>
                <a:gd name="T13" fmla="*/ 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9"/>
                <a:gd name="T23" fmla="*/ 19 w 19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9">
                  <a:moveTo>
                    <a:pt x="0" y="9"/>
                  </a:moveTo>
                  <a:lnTo>
                    <a:pt x="18" y="3"/>
                  </a:lnTo>
                  <a:lnTo>
                    <a:pt x="18" y="12"/>
                  </a:lnTo>
                  <a:lnTo>
                    <a:pt x="9" y="18"/>
                  </a:lnTo>
                  <a:lnTo>
                    <a:pt x="3" y="9"/>
                  </a:lnTo>
                  <a:lnTo>
                    <a:pt x="6" y="0"/>
                  </a:lnTo>
                  <a:lnTo>
                    <a:pt x="0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7" name="Freeform 144"/>
            <p:cNvSpPr>
              <a:spLocks/>
            </p:cNvSpPr>
            <p:nvPr/>
          </p:nvSpPr>
          <p:spPr bwMode="auto">
            <a:xfrm>
              <a:off x="3918" y="2735"/>
              <a:ext cx="30" cy="22"/>
            </a:xfrm>
            <a:custGeom>
              <a:avLst/>
              <a:gdLst>
                <a:gd name="T0" fmla="*/ 0 w 30"/>
                <a:gd name="T1" fmla="*/ 0 h 22"/>
                <a:gd name="T2" fmla="*/ 26 w 30"/>
                <a:gd name="T3" fmla="*/ 0 h 22"/>
                <a:gd name="T4" fmla="*/ 29 w 30"/>
                <a:gd name="T5" fmla="*/ 9 h 22"/>
                <a:gd name="T6" fmla="*/ 29 w 30"/>
                <a:gd name="T7" fmla="*/ 18 h 22"/>
                <a:gd name="T8" fmla="*/ 20 w 30"/>
                <a:gd name="T9" fmla="*/ 21 h 22"/>
                <a:gd name="T10" fmla="*/ 20 w 30"/>
                <a:gd name="T11" fmla="*/ 12 h 22"/>
                <a:gd name="T12" fmla="*/ 20 w 30"/>
                <a:gd name="T13" fmla="*/ 3 h 22"/>
                <a:gd name="T14" fmla="*/ 0 w 30"/>
                <a:gd name="T15" fmla="*/ 0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22"/>
                <a:gd name="T26" fmla="*/ 30 w 30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22">
                  <a:moveTo>
                    <a:pt x="0" y="0"/>
                  </a:moveTo>
                  <a:lnTo>
                    <a:pt x="26" y="0"/>
                  </a:lnTo>
                  <a:lnTo>
                    <a:pt x="29" y="9"/>
                  </a:lnTo>
                  <a:lnTo>
                    <a:pt x="29" y="18"/>
                  </a:lnTo>
                  <a:lnTo>
                    <a:pt x="20" y="21"/>
                  </a:lnTo>
                  <a:lnTo>
                    <a:pt x="20" y="12"/>
                  </a:lnTo>
                  <a:lnTo>
                    <a:pt x="20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8" name="Freeform 145"/>
            <p:cNvSpPr>
              <a:spLocks/>
            </p:cNvSpPr>
            <p:nvPr/>
          </p:nvSpPr>
          <p:spPr bwMode="auto">
            <a:xfrm>
              <a:off x="4046" y="2570"/>
              <a:ext cx="61" cy="40"/>
            </a:xfrm>
            <a:custGeom>
              <a:avLst/>
              <a:gdLst>
                <a:gd name="T0" fmla="*/ 15 w 61"/>
                <a:gd name="T1" fmla="*/ 21 h 40"/>
                <a:gd name="T2" fmla="*/ 21 w 61"/>
                <a:gd name="T3" fmla="*/ 0 h 40"/>
                <a:gd name="T4" fmla="*/ 24 w 61"/>
                <a:gd name="T5" fmla="*/ 9 h 40"/>
                <a:gd name="T6" fmla="*/ 24 w 61"/>
                <a:gd name="T7" fmla="*/ 18 h 40"/>
                <a:gd name="T8" fmla="*/ 33 w 61"/>
                <a:gd name="T9" fmla="*/ 27 h 40"/>
                <a:gd name="T10" fmla="*/ 42 w 61"/>
                <a:gd name="T11" fmla="*/ 27 h 40"/>
                <a:gd name="T12" fmla="*/ 48 w 61"/>
                <a:gd name="T13" fmla="*/ 36 h 40"/>
                <a:gd name="T14" fmla="*/ 57 w 61"/>
                <a:gd name="T15" fmla="*/ 30 h 40"/>
                <a:gd name="T16" fmla="*/ 60 w 61"/>
                <a:gd name="T17" fmla="*/ 39 h 40"/>
                <a:gd name="T18" fmla="*/ 51 w 61"/>
                <a:gd name="T19" fmla="*/ 39 h 40"/>
                <a:gd name="T20" fmla="*/ 42 w 61"/>
                <a:gd name="T21" fmla="*/ 39 h 40"/>
                <a:gd name="T22" fmla="*/ 33 w 61"/>
                <a:gd name="T23" fmla="*/ 39 h 40"/>
                <a:gd name="T24" fmla="*/ 30 w 61"/>
                <a:gd name="T25" fmla="*/ 30 h 40"/>
                <a:gd name="T26" fmla="*/ 21 w 61"/>
                <a:gd name="T27" fmla="*/ 21 h 40"/>
                <a:gd name="T28" fmla="*/ 12 w 61"/>
                <a:gd name="T29" fmla="*/ 18 h 40"/>
                <a:gd name="T30" fmla="*/ 0 w 61"/>
                <a:gd name="T31" fmla="*/ 18 h 40"/>
                <a:gd name="T32" fmla="*/ 9 w 61"/>
                <a:gd name="T33" fmla="*/ 9 h 40"/>
                <a:gd name="T34" fmla="*/ 12 w 61"/>
                <a:gd name="T35" fmla="*/ 0 h 40"/>
                <a:gd name="T36" fmla="*/ 15 w 61"/>
                <a:gd name="T37" fmla="*/ 21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1"/>
                <a:gd name="T58" fmla="*/ 0 h 40"/>
                <a:gd name="T59" fmla="*/ 61 w 61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1" h="40">
                  <a:moveTo>
                    <a:pt x="15" y="21"/>
                  </a:moveTo>
                  <a:lnTo>
                    <a:pt x="21" y="0"/>
                  </a:lnTo>
                  <a:lnTo>
                    <a:pt x="24" y="9"/>
                  </a:lnTo>
                  <a:lnTo>
                    <a:pt x="24" y="18"/>
                  </a:lnTo>
                  <a:lnTo>
                    <a:pt x="33" y="27"/>
                  </a:lnTo>
                  <a:lnTo>
                    <a:pt x="42" y="27"/>
                  </a:lnTo>
                  <a:lnTo>
                    <a:pt x="48" y="36"/>
                  </a:lnTo>
                  <a:lnTo>
                    <a:pt x="57" y="30"/>
                  </a:lnTo>
                  <a:lnTo>
                    <a:pt x="60" y="39"/>
                  </a:lnTo>
                  <a:lnTo>
                    <a:pt x="51" y="39"/>
                  </a:lnTo>
                  <a:lnTo>
                    <a:pt x="42" y="39"/>
                  </a:lnTo>
                  <a:lnTo>
                    <a:pt x="33" y="39"/>
                  </a:lnTo>
                  <a:lnTo>
                    <a:pt x="30" y="30"/>
                  </a:lnTo>
                  <a:lnTo>
                    <a:pt x="21" y="21"/>
                  </a:lnTo>
                  <a:lnTo>
                    <a:pt x="12" y="18"/>
                  </a:lnTo>
                  <a:lnTo>
                    <a:pt x="0" y="18"/>
                  </a:lnTo>
                  <a:lnTo>
                    <a:pt x="9" y="9"/>
                  </a:lnTo>
                  <a:lnTo>
                    <a:pt x="12" y="0"/>
                  </a:lnTo>
                  <a:lnTo>
                    <a:pt x="15" y="21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79" name="Freeform 146"/>
            <p:cNvSpPr>
              <a:spLocks/>
            </p:cNvSpPr>
            <p:nvPr/>
          </p:nvSpPr>
          <p:spPr bwMode="auto">
            <a:xfrm>
              <a:off x="4040" y="2591"/>
              <a:ext cx="52" cy="58"/>
            </a:xfrm>
            <a:custGeom>
              <a:avLst/>
              <a:gdLst>
                <a:gd name="T0" fmla="*/ 21 w 52"/>
                <a:gd name="T1" fmla="*/ 0 h 58"/>
                <a:gd name="T2" fmla="*/ 9 w 52"/>
                <a:gd name="T3" fmla="*/ 15 h 58"/>
                <a:gd name="T4" fmla="*/ 15 w 52"/>
                <a:gd name="T5" fmla="*/ 24 h 58"/>
                <a:gd name="T6" fmla="*/ 24 w 52"/>
                <a:gd name="T7" fmla="*/ 24 h 58"/>
                <a:gd name="T8" fmla="*/ 33 w 52"/>
                <a:gd name="T9" fmla="*/ 27 h 58"/>
                <a:gd name="T10" fmla="*/ 42 w 52"/>
                <a:gd name="T11" fmla="*/ 30 h 58"/>
                <a:gd name="T12" fmla="*/ 48 w 52"/>
                <a:gd name="T13" fmla="*/ 39 h 58"/>
                <a:gd name="T14" fmla="*/ 48 w 52"/>
                <a:gd name="T15" fmla="*/ 48 h 58"/>
                <a:gd name="T16" fmla="*/ 51 w 52"/>
                <a:gd name="T17" fmla="*/ 57 h 58"/>
                <a:gd name="T18" fmla="*/ 42 w 52"/>
                <a:gd name="T19" fmla="*/ 57 h 58"/>
                <a:gd name="T20" fmla="*/ 36 w 52"/>
                <a:gd name="T21" fmla="*/ 48 h 58"/>
                <a:gd name="T22" fmla="*/ 33 w 52"/>
                <a:gd name="T23" fmla="*/ 39 h 58"/>
                <a:gd name="T24" fmla="*/ 24 w 52"/>
                <a:gd name="T25" fmla="*/ 39 h 58"/>
                <a:gd name="T26" fmla="*/ 12 w 52"/>
                <a:gd name="T27" fmla="*/ 39 h 58"/>
                <a:gd name="T28" fmla="*/ 3 w 52"/>
                <a:gd name="T29" fmla="*/ 33 h 58"/>
                <a:gd name="T30" fmla="*/ 0 w 52"/>
                <a:gd name="T31" fmla="*/ 24 h 58"/>
                <a:gd name="T32" fmla="*/ 3 w 52"/>
                <a:gd name="T33" fmla="*/ 15 h 58"/>
                <a:gd name="T34" fmla="*/ 6 w 52"/>
                <a:gd name="T35" fmla="*/ 6 h 58"/>
                <a:gd name="T36" fmla="*/ 21 w 52"/>
                <a:gd name="T37" fmla="*/ 0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2"/>
                <a:gd name="T58" fmla="*/ 0 h 58"/>
                <a:gd name="T59" fmla="*/ 52 w 52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2" h="58">
                  <a:moveTo>
                    <a:pt x="21" y="0"/>
                  </a:moveTo>
                  <a:lnTo>
                    <a:pt x="9" y="15"/>
                  </a:lnTo>
                  <a:lnTo>
                    <a:pt x="15" y="24"/>
                  </a:lnTo>
                  <a:lnTo>
                    <a:pt x="24" y="24"/>
                  </a:lnTo>
                  <a:lnTo>
                    <a:pt x="33" y="27"/>
                  </a:lnTo>
                  <a:lnTo>
                    <a:pt x="42" y="30"/>
                  </a:lnTo>
                  <a:lnTo>
                    <a:pt x="48" y="39"/>
                  </a:lnTo>
                  <a:lnTo>
                    <a:pt x="48" y="48"/>
                  </a:lnTo>
                  <a:lnTo>
                    <a:pt x="51" y="57"/>
                  </a:lnTo>
                  <a:lnTo>
                    <a:pt x="42" y="57"/>
                  </a:lnTo>
                  <a:lnTo>
                    <a:pt x="36" y="48"/>
                  </a:lnTo>
                  <a:lnTo>
                    <a:pt x="33" y="39"/>
                  </a:lnTo>
                  <a:lnTo>
                    <a:pt x="24" y="39"/>
                  </a:lnTo>
                  <a:lnTo>
                    <a:pt x="12" y="39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3" y="15"/>
                  </a:lnTo>
                  <a:lnTo>
                    <a:pt x="6" y="6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0" name="Freeform 147"/>
            <p:cNvSpPr>
              <a:spLocks/>
            </p:cNvSpPr>
            <p:nvPr/>
          </p:nvSpPr>
          <p:spPr bwMode="auto">
            <a:xfrm>
              <a:off x="4109" y="2591"/>
              <a:ext cx="48" cy="46"/>
            </a:xfrm>
            <a:custGeom>
              <a:avLst/>
              <a:gdLst>
                <a:gd name="T0" fmla="*/ 0 w 48"/>
                <a:gd name="T1" fmla="*/ 0 h 46"/>
                <a:gd name="T2" fmla="*/ 15 w 48"/>
                <a:gd name="T3" fmla="*/ 9 h 46"/>
                <a:gd name="T4" fmla="*/ 24 w 48"/>
                <a:gd name="T5" fmla="*/ 12 h 46"/>
                <a:gd name="T6" fmla="*/ 29 w 48"/>
                <a:gd name="T7" fmla="*/ 21 h 46"/>
                <a:gd name="T8" fmla="*/ 38 w 48"/>
                <a:gd name="T9" fmla="*/ 30 h 46"/>
                <a:gd name="T10" fmla="*/ 47 w 48"/>
                <a:gd name="T11" fmla="*/ 39 h 46"/>
                <a:gd name="T12" fmla="*/ 38 w 48"/>
                <a:gd name="T13" fmla="*/ 45 h 46"/>
                <a:gd name="T14" fmla="*/ 29 w 48"/>
                <a:gd name="T15" fmla="*/ 45 h 46"/>
                <a:gd name="T16" fmla="*/ 24 w 48"/>
                <a:gd name="T17" fmla="*/ 36 h 46"/>
                <a:gd name="T18" fmla="*/ 18 w 48"/>
                <a:gd name="T19" fmla="*/ 27 h 46"/>
                <a:gd name="T20" fmla="*/ 6 w 48"/>
                <a:gd name="T21" fmla="*/ 21 h 46"/>
                <a:gd name="T22" fmla="*/ 6 w 48"/>
                <a:gd name="T23" fmla="*/ 12 h 46"/>
                <a:gd name="T24" fmla="*/ 6 w 48"/>
                <a:gd name="T25" fmla="*/ 3 h 46"/>
                <a:gd name="T26" fmla="*/ 0 w 48"/>
                <a:gd name="T27" fmla="*/ 0 h 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"/>
                <a:gd name="T43" fmla="*/ 0 h 46"/>
                <a:gd name="T44" fmla="*/ 48 w 48"/>
                <a:gd name="T45" fmla="*/ 46 h 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" h="46">
                  <a:moveTo>
                    <a:pt x="0" y="0"/>
                  </a:moveTo>
                  <a:lnTo>
                    <a:pt x="15" y="9"/>
                  </a:lnTo>
                  <a:lnTo>
                    <a:pt x="24" y="12"/>
                  </a:lnTo>
                  <a:lnTo>
                    <a:pt x="29" y="21"/>
                  </a:lnTo>
                  <a:lnTo>
                    <a:pt x="38" y="30"/>
                  </a:lnTo>
                  <a:lnTo>
                    <a:pt x="47" y="39"/>
                  </a:lnTo>
                  <a:lnTo>
                    <a:pt x="38" y="45"/>
                  </a:lnTo>
                  <a:lnTo>
                    <a:pt x="29" y="45"/>
                  </a:lnTo>
                  <a:lnTo>
                    <a:pt x="24" y="36"/>
                  </a:lnTo>
                  <a:lnTo>
                    <a:pt x="18" y="27"/>
                  </a:lnTo>
                  <a:lnTo>
                    <a:pt x="6" y="21"/>
                  </a:lnTo>
                  <a:lnTo>
                    <a:pt x="6" y="12"/>
                  </a:lnTo>
                  <a:lnTo>
                    <a:pt x="6" y="3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1" name="Freeform 148"/>
            <p:cNvSpPr>
              <a:spLocks/>
            </p:cNvSpPr>
            <p:nvPr/>
          </p:nvSpPr>
          <p:spPr bwMode="auto">
            <a:xfrm>
              <a:off x="4132" y="2639"/>
              <a:ext cx="25" cy="28"/>
            </a:xfrm>
            <a:custGeom>
              <a:avLst/>
              <a:gdLst>
                <a:gd name="T0" fmla="*/ 24 w 25"/>
                <a:gd name="T1" fmla="*/ 0 h 28"/>
                <a:gd name="T2" fmla="*/ 9 w 25"/>
                <a:gd name="T3" fmla="*/ 18 h 28"/>
                <a:gd name="T4" fmla="*/ 9 w 25"/>
                <a:gd name="T5" fmla="*/ 27 h 28"/>
                <a:gd name="T6" fmla="*/ 0 w 25"/>
                <a:gd name="T7" fmla="*/ 27 h 28"/>
                <a:gd name="T8" fmla="*/ 0 w 25"/>
                <a:gd name="T9" fmla="*/ 15 h 28"/>
                <a:gd name="T10" fmla="*/ 9 w 25"/>
                <a:gd name="T11" fmla="*/ 15 h 28"/>
                <a:gd name="T12" fmla="*/ 24 w 25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28"/>
                <a:gd name="T23" fmla="*/ 25 w 25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28">
                  <a:moveTo>
                    <a:pt x="24" y="0"/>
                  </a:moveTo>
                  <a:lnTo>
                    <a:pt x="9" y="18"/>
                  </a:lnTo>
                  <a:lnTo>
                    <a:pt x="9" y="27"/>
                  </a:lnTo>
                  <a:lnTo>
                    <a:pt x="0" y="27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24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2" name="Freeform 149"/>
            <p:cNvSpPr>
              <a:spLocks/>
            </p:cNvSpPr>
            <p:nvPr/>
          </p:nvSpPr>
          <p:spPr bwMode="auto">
            <a:xfrm>
              <a:off x="4153" y="2630"/>
              <a:ext cx="52" cy="67"/>
            </a:xfrm>
            <a:custGeom>
              <a:avLst/>
              <a:gdLst>
                <a:gd name="T0" fmla="*/ 51 w 52"/>
                <a:gd name="T1" fmla="*/ 9 h 67"/>
                <a:gd name="T2" fmla="*/ 36 w 52"/>
                <a:gd name="T3" fmla="*/ 0 h 67"/>
                <a:gd name="T4" fmla="*/ 36 w 52"/>
                <a:gd name="T5" fmla="*/ 9 h 67"/>
                <a:gd name="T6" fmla="*/ 36 w 52"/>
                <a:gd name="T7" fmla="*/ 18 h 67"/>
                <a:gd name="T8" fmla="*/ 45 w 52"/>
                <a:gd name="T9" fmla="*/ 24 h 67"/>
                <a:gd name="T10" fmla="*/ 48 w 52"/>
                <a:gd name="T11" fmla="*/ 33 h 67"/>
                <a:gd name="T12" fmla="*/ 48 w 52"/>
                <a:gd name="T13" fmla="*/ 42 h 67"/>
                <a:gd name="T14" fmla="*/ 48 w 52"/>
                <a:gd name="T15" fmla="*/ 51 h 67"/>
                <a:gd name="T16" fmla="*/ 39 w 52"/>
                <a:gd name="T17" fmla="*/ 60 h 67"/>
                <a:gd name="T18" fmla="*/ 30 w 52"/>
                <a:gd name="T19" fmla="*/ 66 h 67"/>
                <a:gd name="T20" fmla="*/ 18 w 52"/>
                <a:gd name="T21" fmla="*/ 66 h 67"/>
                <a:gd name="T22" fmla="*/ 6 w 52"/>
                <a:gd name="T23" fmla="*/ 60 h 67"/>
                <a:gd name="T24" fmla="*/ 3 w 52"/>
                <a:gd name="T25" fmla="*/ 48 h 67"/>
                <a:gd name="T26" fmla="*/ 0 w 52"/>
                <a:gd name="T27" fmla="*/ 36 h 67"/>
                <a:gd name="T28" fmla="*/ 9 w 52"/>
                <a:gd name="T29" fmla="*/ 33 h 67"/>
                <a:gd name="T30" fmla="*/ 18 w 52"/>
                <a:gd name="T31" fmla="*/ 30 h 67"/>
                <a:gd name="T32" fmla="*/ 21 w 52"/>
                <a:gd name="T33" fmla="*/ 21 h 67"/>
                <a:gd name="T34" fmla="*/ 24 w 52"/>
                <a:gd name="T35" fmla="*/ 12 h 67"/>
                <a:gd name="T36" fmla="*/ 30 w 52"/>
                <a:gd name="T37" fmla="*/ 3 h 67"/>
                <a:gd name="T38" fmla="*/ 51 w 52"/>
                <a:gd name="T39" fmla="*/ 9 h 6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2"/>
                <a:gd name="T61" fmla="*/ 0 h 67"/>
                <a:gd name="T62" fmla="*/ 52 w 52"/>
                <a:gd name="T63" fmla="*/ 67 h 6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2" h="67">
                  <a:moveTo>
                    <a:pt x="51" y="9"/>
                  </a:moveTo>
                  <a:lnTo>
                    <a:pt x="36" y="0"/>
                  </a:lnTo>
                  <a:lnTo>
                    <a:pt x="36" y="9"/>
                  </a:lnTo>
                  <a:lnTo>
                    <a:pt x="36" y="18"/>
                  </a:lnTo>
                  <a:lnTo>
                    <a:pt x="45" y="24"/>
                  </a:lnTo>
                  <a:lnTo>
                    <a:pt x="48" y="33"/>
                  </a:lnTo>
                  <a:lnTo>
                    <a:pt x="48" y="42"/>
                  </a:lnTo>
                  <a:lnTo>
                    <a:pt x="48" y="51"/>
                  </a:lnTo>
                  <a:lnTo>
                    <a:pt x="39" y="60"/>
                  </a:lnTo>
                  <a:lnTo>
                    <a:pt x="30" y="66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3" y="48"/>
                  </a:lnTo>
                  <a:lnTo>
                    <a:pt x="0" y="36"/>
                  </a:lnTo>
                  <a:lnTo>
                    <a:pt x="9" y="33"/>
                  </a:lnTo>
                  <a:lnTo>
                    <a:pt x="18" y="30"/>
                  </a:lnTo>
                  <a:lnTo>
                    <a:pt x="21" y="21"/>
                  </a:lnTo>
                  <a:lnTo>
                    <a:pt x="24" y="12"/>
                  </a:lnTo>
                  <a:lnTo>
                    <a:pt x="30" y="3"/>
                  </a:lnTo>
                  <a:lnTo>
                    <a:pt x="51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3" name="Freeform 150"/>
            <p:cNvSpPr>
              <a:spLocks/>
            </p:cNvSpPr>
            <p:nvPr/>
          </p:nvSpPr>
          <p:spPr bwMode="auto">
            <a:xfrm>
              <a:off x="4135" y="2486"/>
              <a:ext cx="25" cy="46"/>
            </a:xfrm>
            <a:custGeom>
              <a:avLst/>
              <a:gdLst>
                <a:gd name="T0" fmla="*/ 21 w 25"/>
                <a:gd name="T1" fmla="*/ 9 h 46"/>
                <a:gd name="T2" fmla="*/ 9 w 25"/>
                <a:gd name="T3" fmla="*/ 27 h 46"/>
                <a:gd name="T4" fmla="*/ 18 w 25"/>
                <a:gd name="T5" fmla="*/ 27 h 46"/>
                <a:gd name="T6" fmla="*/ 18 w 25"/>
                <a:gd name="T7" fmla="*/ 36 h 46"/>
                <a:gd name="T8" fmla="*/ 15 w 25"/>
                <a:gd name="T9" fmla="*/ 45 h 46"/>
                <a:gd name="T10" fmla="*/ 6 w 25"/>
                <a:gd name="T11" fmla="*/ 45 h 46"/>
                <a:gd name="T12" fmla="*/ 0 w 25"/>
                <a:gd name="T13" fmla="*/ 33 h 46"/>
                <a:gd name="T14" fmla="*/ 9 w 25"/>
                <a:gd name="T15" fmla="*/ 27 h 46"/>
                <a:gd name="T16" fmla="*/ 18 w 25"/>
                <a:gd name="T17" fmla="*/ 21 h 46"/>
                <a:gd name="T18" fmla="*/ 21 w 25"/>
                <a:gd name="T19" fmla="*/ 9 h 46"/>
                <a:gd name="T20" fmla="*/ 21 w 25"/>
                <a:gd name="T21" fmla="*/ 0 h 46"/>
                <a:gd name="T22" fmla="*/ 24 w 25"/>
                <a:gd name="T23" fmla="*/ 9 h 46"/>
                <a:gd name="T24" fmla="*/ 21 w 25"/>
                <a:gd name="T25" fmla="*/ 9 h 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46"/>
                <a:gd name="T41" fmla="*/ 25 w 25"/>
                <a:gd name="T42" fmla="*/ 46 h 4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46">
                  <a:moveTo>
                    <a:pt x="21" y="9"/>
                  </a:moveTo>
                  <a:lnTo>
                    <a:pt x="9" y="27"/>
                  </a:lnTo>
                  <a:lnTo>
                    <a:pt x="18" y="27"/>
                  </a:lnTo>
                  <a:lnTo>
                    <a:pt x="18" y="36"/>
                  </a:lnTo>
                  <a:lnTo>
                    <a:pt x="15" y="45"/>
                  </a:lnTo>
                  <a:lnTo>
                    <a:pt x="6" y="45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8" y="21"/>
                  </a:lnTo>
                  <a:lnTo>
                    <a:pt x="21" y="9"/>
                  </a:lnTo>
                  <a:lnTo>
                    <a:pt x="21" y="0"/>
                  </a:lnTo>
                  <a:lnTo>
                    <a:pt x="24" y="9"/>
                  </a:lnTo>
                  <a:lnTo>
                    <a:pt x="21" y="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4" name="Freeform 151"/>
            <p:cNvSpPr>
              <a:spLocks/>
            </p:cNvSpPr>
            <p:nvPr/>
          </p:nvSpPr>
          <p:spPr bwMode="auto">
            <a:xfrm>
              <a:off x="4344" y="2693"/>
              <a:ext cx="25" cy="43"/>
            </a:xfrm>
            <a:custGeom>
              <a:avLst/>
              <a:gdLst>
                <a:gd name="T0" fmla="*/ 3 w 25"/>
                <a:gd name="T1" fmla="*/ 42 h 43"/>
                <a:gd name="T2" fmla="*/ 0 w 25"/>
                <a:gd name="T3" fmla="*/ 21 h 43"/>
                <a:gd name="T4" fmla="*/ 9 w 25"/>
                <a:gd name="T5" fmla="*/ 15 h 43"/>
                <a:gd name="T6" fmla="*/ 15 w 25"/>
                <a:gd name="T7" fmla="*/ 6 h 43"/>
                <a:gd name="T8" fmla="*/ 24 w 25"/>
                <a:gd name="T9" fmla="*/ 0 h 43"/>
                <a:gd name="T10" fmla="*/ 24 w 25"/>
                <a:gd name="T11" fmla="*/ 9 h 43"/>
                <a:gd name="T12" fmla="*/ 24 w 25"/>
                <a:gd name="T13" fmla="*/ 18 h 43"/>
                <a:gd name="T14" fmla="*/ 15 w 25"/>
                <a:gd name="T15" fmla="*/ 21 h 43"/>
                <a:gd name="T16" fmla="*/ 6 w 25"/>
                <a:gd name="T17" fmla="*/ 30 h 43"/>
                <a:gd name="T18" fmla="*/ 3 w 25"/>
                <a:gd name="T19" fmla="*/ 42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43"/>
                <a:gd name="T32" fmla="*/ 25 w 25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43">
                  <a:moveTo>
                    <a:pt x="3" y="42"/>
                  </a:moveTo>
                  <a:lnTo>
                    <a:pt x="0" y="21"/>
                  </a:lnTo>
                  <a:lnTo>
                    <a:pt x="9" y="15"/>
                  </a:lnTo>
                  <a:lnTo>
                    <a:pt x="15" y="6"/>
                  </a:lnTo>
                  <a:lnTo>
                    <a:pt x="24" y="0"/>
                  </a:lnTo>
                  <a:lnTo>
                    <a:pt x="24" y="9"/>
                  </a:lnTo>
                  <a:lnTo>
                    <a:pt x="24" y="18"/>
                  </a:lnTo>
                  <a:lnTo>
                    <a:pt x="15" y="21"/>
                  </a:lnTo>
                  <a:lnTo>
                    <a:pt x="6" y="30"/>
                  </a:lnTo>
                  <a:lnTo>
                    <a:pt x="3" y="4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5" name="Freeform 152"/>
            <p:cNvSpPr>
              <a:spLocks/>
            </p:cNvSpPr>
            <p:nvPr/>
          </p:nvSpPr>
          <p:spPr bwMode="auto">
            <a:xfrm>
              <a:off x="4347" y="2735"/>
              <a:ext cx="49" cy="31"/>
            </a:xfrm>
            <a:custGeom>
              <a:avLst/>
              <a:gdLst>
                <a:gd name="T0" fmla="*/ 0 w 49"/>
                <a:gd name="T1" fmla="*/ 0 h 31"/>
                <a:gd name="T2" fmla="*/ 24 w 49"/>
                <a:gd name="T3" fmla="*/ 0 h 31"/>
                <a:gd name="T4" fmla="*/ 30 w 49"/>
                <a:gd name="T5" fmla="*/ 12 h 31"/>
                <a:gd name="T6" fmla="*/ 30 w 49"/>
                <a:gd name="T7" fmla="*/ 21 h 31"/>
                <a:gd name="T8" fmla="*/ 30 w 49"/>
                <a:gd name="T9" fmla="*/ 30 h 31"/>
                <a:gd name="T10" fmla="*/ 24 w 49"/>
                <a:gd name="T11" fmla="*/ 18 h 31"/>
                <a:gd name="T12" fmla="*/ 24 w 49"/>
                <a:gd name="T13" fmla="*/ 9 h 31"/>
                <a:gd name="T14" fmla="*/ 48 w 49"/>
                <a:gd name="T15" fmla="*/ 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"/>
                <a:gd name="T25" fmla="*/ 0 h 31"/>
                <a:gd name="T26" fmla="*/ 49 w 49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" h="31">
                  <a:moveTo>
                    <a:pt x="0" y="0"/>
                  </a:moveTo>
                  <a:lnTo>
                    <a:pt x="24" y="0"/>
                  </a:lnTo>
                  <a:lnTo>
                    <a:pt x="30" y="12"/>
                  </a:lnTo>
                  <a:lnTo>
                    <a:pt x="30" y="21"/>
                  </a:lnTo>
                  <a:lnTo>
                    <a:pt x="30" y="30"/>
                  </a:lnTo>
                  <a:lnTo>
                    <a:pt x="24" y="18"/>
                  </a:lnTo>
                  <a:lnTo>
                    <a:pt x="24" y="9"/>
                  </a:lnTo>
                  <a:lnTo>
                    <a:pt x="4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6" name="Freeform 153"/>
            <p:cNvSpPr>
              <a:spLocks/>
            </p:cNvSpPr>
            <p:nvPr/>
          </p:nvSpPr>
          <p:spPr bwMode="auto">
            <a:xfrm>
              <a:off x="4362" y="2813"/>
              <a:ext cx="34" cy="19"/>
            </a:xfrm>
            <a:custGeom>
              <a:avLst/>
              <a:gdLst>
                <a:gd name="T0" fmla="*/ 33 w 34"/>
                <a:gd name="T1" fmla="*/ 18 h 19"/>
                <a:gd name="T2" fmla="*/ 12 w 34"/>
                <a:gd name="T3" fmla="*/ 0 h 19"/>
                <a:gd name="T4" fmla="*/ 12 w 34"/>
                <a:gd name="T5" fmla="*/ 9 h 19"/>
                <a:gd name="T6" fmla="*/ 12 w 34"/>
                <a:gd name="T7" fmla="*/ 18 h 19"/>
                <a:gd name="T8" fmla="*/ 3 w 34"/>
                <a:gd name="T9" fmla="*/ 18 h 19"/>
                <a:gd name="T10" fmla="*/ 0 w 34"/>
                <a:gd name="T11" fmla="*/ 9 h 19"/>
                <a:gd name="T12" fmla="*/ 3 w 34"/>
                <a:gd name="T13" fmla="*/ 0 h 19"/>
                <a:gd name="T14" fmla="*/ 12 w 34"/>
                <a:gd name="T15" fmla="*/ 0 h 19"/>
                <a:gd name="T16" fmla="*/ 33 w 34"/>
                <a:gd name="T17" fmla="*/ 18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19"/>
                <a:gd name="T29" fmla="*/ 34 w 34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19">
                  <a:moveTo>
                    <a:pt x="33" y="18"/>
                  </a:moveTo>
                  <a:lnTo>
                    <a:pt x="12" y="0"/>
                  </a:lnTo>
                  <a:lnTo>
                    <a:pt x="12" y="9"/>
                  </a:lnTo>
                  <a:lnTo>
                    <a:pt x="12" y="18"/>
                  </a:lnTo>
                  <a:lnTo>
                    <a:pt x="3" y="18"/>
                  </a:lnTo>
                  <a:lnTo>
                    <a:pt x="0" y="9"/>
                  </a:lnTo>
                  <a:lnTo>
                    <a:pt x="3" y="0"/>
                  </a:lnTo>
                  <a:lnTo>
                    <a:pt x="12" y="0"/>
                  </a:lnTo>
                  <a:lnTo>
                    <a:pt x="33" y="1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7" name="Freeform 154"/>
            <p:cNvSpPr>
              <a:spLocks/>
            </p:cNvSpPr>
            <p:nvPr/>
          </p:nvSpPr>
          <p:spPr bwMode="auto">
            <a:xfrm>
              <a:off x="4374" y="2831"/>
              <a:ext cx="22" cy="37"/>
            </a:xfrm>
            <a:custGeom>
              <a:avLst/>
              <a:gdLst>
                <a:gd name="T0" fmla="*/ 21 w 22"/>
                <a:gd name="T1" fmla="*/ 0 h 37"/>
                <a:gd name="T2" fmla="*/ 6 w 22"/>
                <a:gd name="T3" fmla="*/ 18 h 37"/>
                <a:gd name="T4" fmla="*/ 9 w 22"/>
                <a:gd name="T5" fmla="*/ 27 h 37"/>
                <a:gd name="T6" fmla="*/ 9 w 22"/>
                <a:gd name="T7" fmla="*/ 36 h 37"/>
                <a:gd name="T8" fmla="*/ 0 w 22"/>
                <a:gd name="T9" fmla="*/ 30 h 37"/>
                <a:gd name="T10" fmla="*/ 3 w 22"/>
                <a:gd name="T11" fmla="*/ 21 h 37"/>
                <a:gd name="T12" fmla="*/ 21 w 22"/>
                <a:gd name="T13" fmla="*/ 0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37"/>
                <a:gd name="T23" fmla="*/ 22 w 22"/>
                <a:gd name="T24" fmla="*/ 37 h 3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37">
                  <a:moveTo>
                    <a:pt x="21" y="0"/>
                  </a:moveTo>
                  <a:lnTo>
                    <a:pt x="6" y="18"/>
                  </a:lnTo>
                  <a:lnTo>
                    <a:pt x="9" y="27"/>
                  </a:lnTo>
                  <a:lnTo>
                    <a:pt x="9" y="36"/>
                  </a:lnTo>
                  <a:lnTo>
                    <a:pt x="0" y="30"/>
                  </a:lnTo>
                  <a:lnTo>
                    <a:pt x="3" y="2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8" name="Freeform 155"/>
            <p:cNvSpPr>
              <a:spLocks/>
            </p:cNvSpPr>
            <p:nvPr/>
          </p:nvSpPr>
          <p:spPr bwMode="auto">
            <a:xfrm>
              <a:off x="4347" y="2873"/>
              <a:ext cx="25" cy="43"/>
            </a:xfrm>
            <a:custGeom>
              <a:avLst/>
              <a:gdLst>
                <a:gd name="T0" fmla="*/ 0 w 25"/>
                <a:gd name="T1" fmla="*/ 6 h 43"/>
                <a:gd name="T2" fmla="*/ 9 w 25"/>
                <a:gd name="T3" fmla="*/ 0 h 43"/>
                <a:gd name="T4" fmla="*/ 18 w 25"/>
                <a:gd name="T5" fmla="*/ 3 h 43"/>
                <a:gd name="T6" fmla="*/ 24 w 25"/>
                <a:gd name="T7" fmla="*/ 12 h 43"/>
                <a:gd name="T8" fmla="*/ 24 w 25"/>
                <a:gd name="T9" fmla="*/ 21 h 43"/>
                <a:gd name="T10" fmla="*/ 24 w 25"/>
                <a:gd name="T11" fmla="*/ 30 h 43"/>
                <a:gd name="T12" fmla="*/ 24 w 25"/>
                <a:gd name="T13" fmla="*/ 39 h 43"/>
                <a:gd name="T14" fmla="*/ 15 w 25"/>
                <a:gd name="T15" fmla="*/ 42 h 43"/>
                <a:gd name="T16" fmla="*/ 6 w 25"/>
                <a:gd name="T17" fmla="*/ 42 h 43"/>
                <a:gd name="T18" fmla="*/ 6 w 25"/>
                <a:gd name="T19" fmla="*/ 33 h 43"/>
                <a:gd name="T20" fmla="*/ 3 w 25"/>
                <a:gd name="T21" fmla="*/ 24 h 43"/>
                <a:gd name="T22" fmla="*/ 3 w 25"/>
                <a:gd name="T23" fmla="*/ 15 h 43"/>
                <a:gd name="T24" fmla="*/ 3 w 25"/>
                <a:gd name="T25" fmla="*/ 6 h 43"/>
                <a:gd name="T26" fmla="*/ 0 w 25"/>
                <a:gd name="T27" fmla="*/ 6 h 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5"/>
                <a:gd name="T43" fmla="*/ 0 h 43"/>
                <a:gd name="T44" fmla="*/ 25 w 25"/>
                <a:gd name="T45" fmla="*/ 43 h 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5" h="43">
                  <a:moveTo>
                    <a:pt x="0" y="6"/>
                  </a:moveTo>
                  <a:lnTo>
                    <a:pt x="9" y="0"/>
                  </a:lnTo>
                  <a:lnTo>
                    <a:pt x="18" y="3"/>
                  </a:lnTo>
                  <a:lnTo>
                    <a:pt x="24" y="12"/>
                  </a:lnTo>
                  <a:lnTo>
                    <a:pt x="24" y="21"/>
                  </a:lnTo>
                  <a:lnTo>
                    <a:pt x="24" y="30"/>
                  </a:lnTo>
                  <a:lnTo>
                    <a:pt x="24" y="39"/>
                  </a:lnTo>
                  <a:lnTo>
                    <a:pt x="15" y="42"/>
                  </a:lnTo>
                  <a:lnTo>
                    <a:pt x="6" y="42"/>
                  </a:lnTo>
                  <a:lnTo>
                    <a:pt x="6" y="33"/>
                  </a:lnTo>
                  <a:lnTo>
                    <a:pt x="3" y="24"/>
                  </a:lnTo>
                  <a:lnTo>
                    <a:pt x="3" y="15"/>
                  </a:lnTo>
                  <a:lnTo>
                    <a:pt x="3" y="6"/>
                  </a:lnTo>
                  <a:lnTo>
                    <a:pt x="0" y="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89" name="Freeform 156"/>
            <p:cNvSpPr>
              <a:spLocks/>
            </p:cNvSpPr>
            <p:nvPr/>
          </p:nvSpPr>
          <p:spPr bwMode="auto">
            <a:xfrm>
              <a:off x="4404" y="2915"/>
              <a:ext cx="40" cy="28"/>
            </a:xfrm>
            <a:custGeom>
              <a:avLst/>
              <a:gdLst>
                <a:gd name="T0" fmla="*/ 39 w 40"/>
                <a:gd name="T1" fmla="*/ 12 h 28"/>
                <a:gd name="T2" fmla="*/ 15 w 40"/>
                <a:gd name="T3" fmla="*/ 6 h 28"/>
                <a:gd name="T4" fmla="*/ 21 w 40"/>
                <a:gd name="T5" fmla="*/ 15 h 28"/>
                <a:gd name="T6" fmla="*/ 24 w 40"/>
                <a:gd name="T7" fmla="*/ 24 h 28"/>
                <a:gd name="T8" fmla="*/ 15 w 40"/>
                <a:gd name="T9" fmla="*/ 27 h 28"/>
                <a:gd name="T10" fmla="*/ 6 w 40"/>
                <a:gd name="T11" fmla="*/ 27 h 28"/>
                <a:gd name="T12" fmla="*/ 6 w 40"/>
                <a:gd name="T13" fmla="*/ 18 h 28"/>
                <a:gd name="T14" fmla="*/ 0 w 40"/>
                <a:gd name="T15" fmla="*/ 9 h 28"/>
                <a:gd name="T16" fmla="*/ 0 w 40"/>
                <a:gd name="T17" fmla="*/ 0 h 28"/>
                <a:gd name="T18" fmla="*/ 9 w 40"/>
                <a:gd name="T19" fmla="*/ 0 h 28"/>
                <a:gd name="T20" fmla="*/ 18 w 40"/>
                <a:gd name="T21" fmla="*/ 0 h 28"/>
                <a:gd name="T22" fmla="*/ 21 w 40"/>
                <a:gd name="T23" fmla="*/ 12 h 28"/>
                <a:gd name="T24" fmla="*/ 39 w 40"/>
                <a:gd name="T25" fmla="*/ 12 h 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8"/>
                <a:gd name="T41" fmla="*/ 40 w 40"/>
                <a:gd name="T42" fmla="*/ 28 h 2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8">
                  <a:moveTo>
                    <a:pt x="39" y="12"/>
                  </a:moveTo>
                  <a:lnTo>
                    <a:pt x="15" y="6"/>
                  </a:lnTo>
                  <a:lnTo>
                    <a:pt x="21" y="15"/>
                  </a:lnTo>
                  <a:lnTo>
                    <a:pt x="24" y="24"/>
                  </a:lnTo>
                  <a:lnTo>
                    <a:pt x="15" y="27"/>
                  </a:lnTo>
                  <a:lnTo>
                    <a:pt x="6" y="27"/>
                  </a:lnTo>
                  <a:lnTo>
                    <a:pt x="6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0"/>
                  </a:lnTo>
                  <a:lnTo>
                    <a:pt x="21" y="12"/>
                  </a:lnTo>
                  <a:lnTo>
                    <a:pt x="39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0" name="Freeform 157"/>
            <p:cNvSpPr>
              <a:spLocks/>
            </p:cNvSpPr>
            <p:nvPr/>
          </p:nvSpPr>
          <p:spPr bwMode="auto">
            <a:xfrm>
              <a:off x="4380" y="2927"/>
              <a:ext cx="17" cy="17"/>
            </a:xfrm>
            <a:custGeom>
              <a:avLst/>
              <a:gdLst>
                <a:gd name="T0" fmla="*/ 16 w 17"/>
                <a:gd name="T1" fmla="*/ 0 h 17"/>
                <a:gd name="T2" fmla="*/ 9 w 17"/>
                <a:gd name="T3" fmla="*/ 16 h 17"/>
                <a:gd name="T4" fmla="*/ 0 w 17"/>
                <a:gd name="T5" fmla="*/ 16 h 17"/>
                <a:gd name="T6" fmla="*/ 3 w 17"/>
                <a:gd name="T7" fmla="*/ 4 h 17"/>
                <a:gd name="T8" fmla="*/ 12 w 17"/>
                <a:gd name="T9" fmla="*/ 4 h 17"/>
                <a:gd name="T10" fmla="*/ 16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6" y="0"/>
                  </a:moveTo>
                  <a:lnTo>
                    <a:pt x="9" y="16"/>
                  </a:lnTo>
                  <a:lnTo>
                    <a:pt x="0" y="16"/>
                  </a:lnTo>
                  <a:lnTo>
                    <a:pt x="3" y="4"/>
                  </a:lnTo>
                  <a:lnTo>
                    <a:pt x="12" y="4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1" name="Freeform 158"/>
            <p:cNvSpPr>
              <a:spLocks/>
            </p:cNvSpPr>
            <p:nvPr/>
          </p:nvSpPr>
          <p:spPr bwMode="auto">
            <a:xfrm>
              <a:off x="4523" y="2399"/>
              <a:ext cx="17" cy="28"/>
            </a:xfrm>
            <a:custGeom>
              <a:avLst/>
              <a:gdLst>
                <a:gd name="T0" fmla="*/ 16 w 17"/>
                <a:gd name="T1" fmla="*/ 0 h 28"/>
                <a:gd name="T2" fmla="*/ 3 w 17"/>
                <a:gd name="T3" fmla="*/ 18 h 28"/>
                <a:gd name="T4" fmla="*/ 6 w 17"/>
                <a:gd name="T5" fmla="*/ 27 h 28"/>
                <a:gd name="T6" fmla="*/ 0 w 17"/>
                <a:gd name="T7" fmla="*/ 18 h 28"/>
                <a:gd name="T8" fmla="*/ 9 w 17"/>
                <a:gd name="T9" fmla="*/ 15 h 28"/>
                <a:gd name="T10" fmla="*/ 16 w 17"/>
                <a:gd name="T11" fmla="*/ 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8"/>
                <a:gd name="T20" fmla="*/ 17 w 17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8">
                  <a:moveTo>
                    <a:pt x="16" y="0"/>
                  </a:moveTo>
                  <a:lnTo>
                    <a:pt x="3" y="18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9" y="15"/>
                  </a:lnTo>
                  <a:lnTo>
                    <a:pt x="16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2" name="Freeform 159"/>
            <p:cNvSpPr>
              <a:spLocks/>
            </p:cNvSpPr>
            <p:nvPr/>
          </p:nvSpPr>
          <p:spPr bwMode="auto">
            <a:xfrm>
              <a:off x="4538" y="2312"/>
              <a:ext cx="37" cy="40"/>
            </a:xfrm>
            <a:custGeom>
              <a:avLst/>
              <a:gdLst>
                <a:gd name="T0" fmla="*/ 0 w 37"/>
                <a:gd name="T1" fmla="*/ 39 h 40"/>
                <a:gd name="T2" fmla="*/ 12 w 37"/>
                <a:gd name="T3" fmla="*/ 21 h 40"/>
                <a:gd name="T4" fmla="*/ 9 w 37"/>
                <a:gd name="T5" fmla="*/ 12 h 40"/>
                <a:gd name="T6" fmla="*/ 12 w 37"/>
                <a:gd name="T7" fmla="*/ 3 h 40"/>
                <a:gd name="T8" fmla="*/ 21 w 37"/>
                <a:gd name="T9" fmla="*/ 0 h 40"/>
                <a:gd name="T10" fmla="*/ 30 w 37"/>
                <a:gd name="T11" fmla="*/ 0 h 40"/>
                <a:gd name="T12" fmla="*/ 36 w 37"/>
                <a:gd name="T13" fmla="*/ 9 h 40"/>
                <a:gd name="T14" fmla="*/ 30 w 37"/>
                <a:gd name="T15" fmla="*/ 18 h 40"/>
                <a:gd name="T16" fmla="*/ 18 w 37"/>
                <a:gd name="T17" fmla="*/ 18 h 40"/>
                <a:gd name="T18" fmla="*/ 0 w 37"/>
                <a:gd name="T19" fmla="*/ 39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40"/>
                <a:gd name="T32" fmla="*/ 37 w 37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40">
                  <a:moveTo>
                    <a:pt x="0" y="39"/>
                  </a:moveTo>
                  <a:lnTo>
                    <a:pt x="12" y="21"/>
                  </a:lnTo>
                  <a:lnTo>
                    <a:pt x="9" y="12"/>
                  </a:lnTo>
                  <a:lnTo>
                    <a:pt x="12" y="3"/>
                  </a:lnTo>
                  <a:lnTo>
                    <a:pt x="21" y="0"/>
                  </a:lnTo>
                  <a:lnTo>
                    <a:pt x="30" y="0"/>
                  </a:lnTo>
                  <a:lnTo>
                    <a:pt x="36" y="9"/>
                  </a:lnTo>
                  <a:lnTo>
                    <a:pt x="30" y="18"/>
                  </a:lnTo>
                  <a:lnTo>
                    <a:pt x="18" y="18"/>
                  </a:lnTo>
                  <a:lnTo>
                    <a:pt x="0" y="3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3" name="Freeform 160"/>
            <p:cNvSpPr>
              <a:spLocks/>
            </p:cNvSpPr>
            <p:nvPr/>
          </p:nvSpPr>
          <p:spPr bwMode="auto">
            <a:xfrm>
              <a:off x="4580" y="2255"/>
              <a:ext cx="17" cy="28"/>
            </a:xfrm>
            <a:custGeom>
              <a:avLst/>
              <a:gdLst>
                <a:gd name="T0" fmla="*/ 6 w 17"/>
                <a:gd name="T1" fmla="*/ 0 h 28"/>
                <a:gd name="T2" fmla="*/ 9 w 17"/>
                <a:gd name="T3" fmla="*/ 18 h 28"/>
                <a:gd name="T4" fmla="*/ 16 w 17"/>
                <a:gd name="T5" fmla="*/ 27 h 28"/>
                <a:gd name="T6" fmla="*/ 6 w 17"/>
                <a:gd name="T7" fmla="*/ 27 h 28"/>
                <a:gd name="T8" fmla="*/ 0 w 17"/>
                <a:gd name="T9" fmla="*/ 18 h 28"/>
                <a:gd name="T10" fmla="*/ 9 w 17"/>
                <a:gd name="T11" fmla="*/ 15 h 28"/>
                <a:gd name="T12" fmla="*/ 6 w 17"/>
                <a:gd name="T13" fmla="*/ 0 h 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28"/>
                <a:gd name="T23" fmla="*/ 17 w 17"/>
                <a:gd name="T24" fmla="*/ 28 h 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28">
                  <a:moveTo>
                    <a:pt x="6" y="0"/>
                  </a:moveTo>
                  <a:lnTo>
                    <a:pt x="9" y="18"/>
                  </a:lnTo>
                  <a:lnTo>
                    <a:pt x="16" y="27"/>
                  </a:lnTo>
                  <a:lnTo>
                    <a:pt x="6" y="27"/>
                  </a:lnTo>
                  <a:lnTo>
                    <a:pt x="0" y="18"/>
                  </a:lnTo>
                  <a:lnTo>
                    <a:pt x="9" y="15"/>
                  </a:lnTo>
                  <a:lnTo>
                    <a:pt x="6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4" name="Freeform 161"/>
            <p:cNvSpPr>
              <a:spLocks/>
            </p:cNvSpPr>
            <p:nvPr/>
          </p:nvSpPr>
          <p:spPr bwMode="auto">
            <a:xfrm>
              <a:off x="4568" y="2288"/>
              <a:ext cx="19" cy="17"/>
            </a:xfrm>
            <a:custGeom>
              <a:avLst/>
              <a:gdLst>
                <a:gd name="T0" fmla="*/ 18 w 19"/>
                <a:gd name="T1" fmla="*/ 16 h 17"/>
                <a:gd name="T2" fmla="*/ 18 w 19"/>
                <a:gd name="T3" fmla="*/ 6 h 17"/>
                <a:gd name="T4" fmla="*/ 9 w 19"/>
                <a:gd name="T5" fmla="*/ 12 h 17"/>
                <a:gd name="T6" fmla="*/ 0 w 19"/>
                <a:gd name="T7" fmla="*/ 12 h 17"/>
                <a:gd name="T8" fmla="*/ 9 w 19"/>
                <a:gd name="T9" fmla="*/ 3 h 17"/>
                <a:gd name="T10" fmla="*/ 18 w 19"/>
                <a:gd name="T11" fmla="*/ 0 h 17"/>
                <a:gd name="T12" fmla="*/ 18 w 19"/>
                <a:gd name="T13" fmla="*/ 16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7"/>
                <a:gd name="T23" fmla="*/ 19 w 19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7">
                  <a:moveTo>
                    <a:pt x="18" y="16"/>
                  </a:moveTo>
                  <a:lnTo>
                    <a:pt x="18" y="6"/>
                  </a:lnTo>
                  <a:lnTo>
                    <a:pt x="9" y="12"/>
                  </a:lnTo>
                  <a:lnTo>
                    <a:pt x="0" y="12"/>
                  </a:lnTo>
                  <a:lnTo>
                    <a:pt x="9" y="3"/>
                  </a:lnTo>
                  <a:lnTo>
                    <a:pt x="18" y="0"/>
                  </a:lnTo>
                  <a:lnTo>
                    <a:pt x="18" y="16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5" name="Freeform 162"/>
            <p:cNvSpPr>
              <a:spLocks/>
            </p:cNvSpPr>
            <p:nvPr/>
          </p:nvSpPr>
          <p:spPr bwMode="auto">
            <a:xfrm>
              <a:off x="4586" y="2329"/>
              <a:ext cx="27" cy="23"/>
            </a:xfrm>
            <a:custGeom>
              <a:avLst/>
              <a:gdLst>
                <a:gd name="T0" fmla="*/ 0 w 27"/>
                <a:gd name="T1" fmla="*/ 22 h 23"/>
                <a:gd name="T2" fmla="*/ 19 w 27"/>
                <a:gd name="T3" fmla="*/ 0 h 23"/>
                <a:gd name="T4" fmla="*/ 26 w 27"/>
                <a:gd name="T5" fmla="*/ 0 h 23"/>
                <a:gd name="T6" fmla="*/ 26 w 27"/>
                <a:gd name="T7" fmla="*/ 8 h 23"/>
                <a:gd name="T8" fmla="*/ 22 w 27"/>
                <a:gd name="T9" fmla="*/ 15 h 23"/>
                <a:gd name="T10" fmla="*/ 14 w 27"/>
                <a:gd name="T11" fmla="*/ 15 h 23"/>
                <a:gd name="T12" fmla="*/ 12 w 27"/>
                <a:gd name="T13" fmla="*/ 8 h 23"/>
                <a:gd name="T14" fmla="*/ 0 w 27"/>
                <a:gd name="T15" fmla="*/ 22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23"/>
                <a:gd name="T26" fmla="*/ 27 w 27"/>
                <a:gd name="T27" fmla="*/ 23 h 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23">
                  <a:moveTo>
                    <a:pt x="0" y="22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26" y="8"/>
                  </a:lnTo>
                  <a:lnTo>
                    <a:pt x="22" y="15"/>
                  </a:lnTo>
                  <a:lnTo>
                    <a:pt x="14" y="15"/>
                  </a:lnTo>
                  <a:lnTo>
                    <a:pt x="12" y="8"/>
                  </a:lnTo>
                  <a:lnTo>
                    <a:pt x="0" y="2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6" name="Freeform 163"/>
            <p:cNvSpPr>
              <a:spLocks/>
            </p:cNvSpPr>
            <p:nvPr/>
          </p:nvSpPr>
          <p:spPr bwMode="auto">
            <a:xfrm>
              <a:off x="4567" y="2341"/>
              <a:ext cx="20" cy="17"/>
            </a:xfrm>
            <a:custGeom>
              <a:avLst/>
              <a:gdLst>
                <a:gd name="T0" fmla="*/ 19 w 20"/>
                <a:gd name="T1" fmla="*/ 10 h 17"/>
                <a:gd name="T2" fmla="*/ 9 w 20"/>
                <a:gd name="T3" fmla="*/ 0 h 17"/>
                <a:gd name="T4" fmla="*/ 17 w 20"/>
                <a:gd name="T5" fmla="*/ 3 h 17"/>
                <a:gd name="T6" fmla="*/ 17 w 20"/>
                <a:gd name="T7" fmla="*/ 10 h 17"/>
                <a:gd name="T8" fmla="*/ 9 w 20"/>
                <a:gd name="T9" fmla="*/ 16 h 17"/>
                <a:gd name="T10" fmla="*/ 2 w 20"/>
                <a:gd name="T11" fmla="*/ 16 h 17"/>
                <a:gd name="T12" fmla="*/ 0 w 20"/>
                <a:gd name="T13" fmla="*/ 8 h 17"/>
                <a:gd name="T14" fmla="*/ 5 w 20"/>
                <a:gd name="T15" fmla="*/ 0 h 17"/>
                <a:gd name="T16" fmla="*/ 19 w 20"/>
                <a:gd name="T17" fmla="*/ 1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7"/>
                <a:gd name="T29" fmla="*/ 20 w 20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7">
                  <a:moveTo>
                    <a:pt x="19" y="10"/>
                  </a:moveTo>
                  <a:lnTo>
                    <a:pt x="9" y="0"/>
                  </a:lnTo>
                  <a:lnTo>
                    <a:pt x="17" y="3"/>
                  </a:lnTo>
                  <a:lnTo>
                    <a:pt x="17" y="10"/>
                  </a:lnTo>
                  <a:lnTo>
                    <a:pt x="9" y="16"/>
                  </a:lnTo>
                  <a:lnTo>
                    <a:pt x="2" y="16"/>
                  </a:lnTo>
                  <a:lnTo>
                    <a:pt x="0" y="8"/>
                  </a:lnTo>
                  <a:lnTo>
                    <a:pt x="5" y="0"/>
                  </a:lnTo>
                  <a:lnTo>
                    <a:pt x="19" y="1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7" name="Freeform 164"/>
            <p:cNvSpPr>
              <a:spLocks/>
            </p:cNvSpPr>
            <p:nvPr/>
          </p:nvSpPr>
          <p:spPr bwMode="auto">
            <a:xfrm>
              <a:off x="4519" y="2399"/>
              <a:ext cx="20" cy="30"/>
            </a:xfrm>
            <a:custGeom>
              <a:avLst/>
              <a:gdLst>
                <a:gd name="T0" fmla="*/ 19 w 20"/>
                <a:gd name="T1" fmla="*/ 0 h 30"/>
                <a:gd name="T2" fmla="*/ 17 w 20"/>
                <a:gd name="T3" fmla="*/ 7 h 30"/>
                <a:gd name="T4" fmla="*/ 9 w 20"/>
                <a:gd name="T5" fmla="*/ 14 h 30"/>
                <a:gd name="T6" fmla="*/ 9 w 20"/>
                <a:gd name="T7" fmla="*/ 22 h 30"/>
                <a:gd name="T8" fmla="*/ 5 w 20"/>
                <a:gd name="T9" fmla="*/ 29 h 30"/>
                <a:gd name="T10" fmla="*/ 0 w 20"/>
                <a:gd name="T11" fmla="*/ 22 h 30"/>
                <a:gd name="T12" fmla="*/ 7 w 20"/>
                <a:gd name="T13" fmla="*/ 17 h 30"/>
                <a:gd name="T14" fmla="*/ 12 w 20"/>
                <a:gd name="T15" fmla="*/ 10 h 30"/>
                <a:gd name="T16" fmla="*/ 17 w 20"/>
                <a:gd name="T17" fmla="*/ 2 h 30"/>
                <a:gd name="T18" fmla="*/ 19 w 20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30"/>
                <a:gd name="T32" fmla="*/ 20 w 20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30">
                  <a:moveTo>
                    <a:pt x="19" y="0"/>
                  </a:moveTo>
                  <a:lnTo>
                    <a:pt x="17" y="7"/>
                  </a:lnTo>
                  <a:lnTo>
                    <a:pt x="9" y="14"/>
                  </a:lnTo>
                  <a:lnTo>
                    <a:pt x="9" y="22"/>
                  </a:lnTo>
                  <a:lnTo>
                    <a:pt x="5" y="29"/>
                  </a:lnTo>
                  <a:lnTo>
                    <a:pt x="0" y="22"/>
                  </a:lnTo>
                  <a:lnTo>
                    <a:pt x="7" y="17"/>
                  </a:lnTo>
                  <a:lnTo>
                    <a:pt x="12" y="10"/>
                  </a:lnTo>
                  <a:lnTo>
                    <a:pt x="17" y="2"/>
                  </a:lnTo>
                  <a:lnTo>
                    <a:pt x="19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8" name="Freeform 165"/>
            <p:cNvSpPr>
              <a:spLocks/>
            </p:cNvSpPr>
            <p:nvPr/>
          </p:nvSpPr>
          <p:spPr bwMode="auto">
            <a:xfrm>
              <a:off x="4564" y="2387"/>
              <a:ext cx="23" cy="18"/>
            </a:xfrm>
            <a:custGeom>
              <a:avLst/>
              <a:gdLst>
                <a:gd name="T0" fmla="*/ 22 w 23"/>
                <a:gd name="T1" fmla="*/ 12 h 18"/>
                <a:gd name="T2" fmla="*/ 0 w 23"/>
                <a:gd name="T3" fmla="*/ 0 h 18"/>
                <a:gd name="T4" fmla="*/ 5 w 23"/>
                <a:gd name="T5" fmla="*/ 7 h 18"/>
                <a:gd name="T6" fmla="*/ 8 w 23"/>
                <a:gd name="T7" fmla="*/ 14 h 18"/>
                <a:gd name="T8" fmla="*/ 0 w 23"/>
                <a:gd name="T9" fmla="*/ 17 h 18"/>
                <a:gd name="T10" fmla="*/ 0 w 23"/>
                <a:gd name="T11" fmla="*/ 7 h 18"/>
                <a:gd name="T12" fmla="*/ 10 w 23"/>
                <a:gd name="T13" fmla="*/ 2 h 18"/>
                <a:gd name="T14" fmla="*/ 17 w 23"/>
                <a:gd name="T15" fmla="*/ 2 h 18"/>
                <a:gd name="T16" fmla="*/ 22 w 23"/>
                <a:gd name="T17" fmla="*/ 10 h 18"/>
                <a:gd name="T18" fmla="*/ 22 w 23"/>
                <a:gd name="T19" fmla="*/ 12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18"/>
                <a:gd name="T32" fmla="*/ 23 w 23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18">
                  <a:moveTo>
                    <a:pt x="22" y="12"/>
                  </a:moveTo>
                  <a:lnTo>
                    <a:pt x="0" y="0"/>
                  </a:lnTo>
                  <a:lnTo>
                    <a:pt x="5" y="7"/>
                  </a:lnTo>
                  <a:lnTo>
                    <a:pt x="8" y="14"/>
                  </a:lnTo>
                  <a:lnTo>
                    <a:pt x="0" y="17"/>
                  </a:lnTo>
                  <a:lnTo>
                    <a:pt x="0" y="7"/>
                  </a:lnTo>
                  <a:lnTo>
                    <a:pt x="10" y="2"/>
                  </a:lnTo>
                  <a:lnTo>
                    <a:pt x="17" y="2"/>
                  </a:lnTo>
                  <a:lnTo>
                    <a:pt x="22" y="10"/>
                  </a:lnTo>
                  <a:lnTo>
                    <a:pt x="22" y="1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399" name="Freeform 166"/>
            <p:cNvSpPr>
              <a:spLocks/>
            </p:cNvSpPr>
            <p:nvPr/>
          </p:nvSpPr>
          <p:spPr bwMode="auto">
            <a:xfrm>
              <a:off x="4586" y="2375"/>
              <a:ext cx="27" cy="30"/>
            </a:xfrm>
            <a:custGeom>
              <a:avLst/>
              <a:gdLst>
                <a:gd name="T0" fmla="*/ 0 w 27"/>
                <a:gd name="T1" fmla="*/ 24 h 30"/>
                <a:gd name="T2" fmla="*/ 14 w 27"/>
                <a:gd name="T3" fmla="*/ 22 h 30"/>
                <a:gd name="T4" fmla="*/ 17 w 27"/>
                <a:gd name="T5" fmla="*/ 14 h 30"/>
                <a:gd name="T6" fmla="*/ 19 w 27"/>
                <a:gd name="T7" fmla="*/ 7 h 30"/>
                <a:gd name="T8" fmla="*/ 19 w 27"/>
                <a:gd name="T9" fmla="*/ 0 h 30"/>
                <a:gd name="T10" fmla="*/ 26 w 27"/>
                <a:gd name="T11" fmla="*/ 2 h 30"/>
                <a:gd name="T12" fmla="*/ 26 w 27"/>
                <a:gd name="T13" fmla="*/ 10 h 30"/>
                <a:gd name="T14" fmla="*/ 24 w 27"/>
                <a:gd name="T15" fmla="*/ 17 h 30"/>
                <a:gd name="T16" fmla="*/ 22 w 27"/>
                <a:gd name="T17" fmla="*/ 24 h 30"/>
                <a:gd name="T18" fmla="*/ 14 w 27"/>
                <a:gd name="T19" fmla="*/ 29 h 30"/>
                <a:gd name="T20" fmla="*/ 12 w 27"/>
                <a:gd name="T21" fmla="*/ 22 h 30"/>
                <a:gd name="T22" fmla="*/ 0 w 27"/>
                <a:gd name="T23" fmla="*/ 24 h 3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0"/>
                <a:gd name="T38" fmla="*/ 27 w 27"/>
                <a:gd name="T39" fmla="*/ 30 h 3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0">
                  <a:moveTo>
                    <a:pt x="0" y="24"/>
                  </a:moveTo>
                  <a:lnTo>
                    <a:pt x="14" y="22"/>
                  </a:lnTo>
                  <a:lnTo>
                    <a:pt x="17" y="14"/>
                  </a:lnTo>
                  <a:lnTo>
                    <a:pt x="19" y="7"/>
                  </a:lnTo>
                  <a:lnTo>
                    <a:pt x="19" y="0"/>
                  </a:lnTo>
                  <a:lnTo>
                    <a:pt x="26" y="2"/>
                  </a:lnTo>
                  <a:lnTo>
                    <a:pt x="26" y="10"/>
                  </a:lnTo>
                  <a:lnTo>
                    <a:pt x="24" y="17"/>
                  </a:lnTo>
                  <a:lnTo>
                    <a:pt x="22" y="24"/>
                  </a:lnTo>
                  <a:lnTo>
                    <a:pt x="14" y="29"/>
                  </a:lnTo>
                  <a:lnTo>
                    <a:pt x="12" y="22"/>
                  </a:lnTo>
                  <a:lnTo>
                    <a:pt x="0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0" name="Freeform 167"/>
            <p:cNvSpPr>
              <a:spLocks/>
            </p:cNvSpPr>
            <p:nvPr/>
          </p:nvSpPr>
          <p:spPr bwMode="auto">
            <a:xfrm>
              <a:off x="4605" y="2425"/>
              <a:ext cx="29" cy="25"/>
            </a:xfrm>
            <a:custGeom>
              <a:avLst/>
              <a:gdLst>
                <a:gd name="T0" fmla="*/ 28 w 29"/>
                <a:gd name="T1" fmla="*/ 22 h 25"/>
                <a:gd name="T2" fmla="*/ 14 w 29"/>
                <a:gd name="T3" fmla="*/ 3 h 25"/>
                <a:gd name="T4" fmla="*/ 16 w 29"/>
                <a:gd name="T5" fmla="*/ 10 h 25"/>
                <a:gd name="T6" fmla="*/ 16 w 29"/>
                <a:gd name="T7" fmla="*/ 20 h 25"/>
                <a:gd name="T8" fmla="*/ 10 w 29"/>
                <a:gd name="T9" fmla="*/ 24 h 25"/>
                <a:gd name="T10" fmla="*/ 3 w 29"/>
                <a:gd name="T11" fmla="*/ 24 h 25"/>
                <a:gd name="T12" fmla="*/ 0 w 29"/>
                <a:gd name="T13" fmla="*/ 17 h 25"/>
                <a:gd name="T14" fmla="*/ 0 w 29"/>
                <a:gd name="T15" fmla="*/ 10 h 25"/>
                <a:gd name="T16" fmla="*/ 3 w 29"/>
                <a:gd name="T17" fmla="*/ 3 h 25"/>
                <a:gd name="T18" fmla="*/ 10 w 29"/>
                <a:gd name="T19" fmla="*/ 0 h 25"/>
                <a:gd name="T20" fmla="*/ 28 w 29"/>
                <a:gd name="T21" fmla="*/ 22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25"/>
                <a:gd name="T35" fmla="*/ 29 w 29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25">
                  <a:moveTo>
                    <a:pt x="28" y="22"/>
                  </a:moveTo>
                  <a:lnTo>
                    <a:pt x="14" y="3"/>
                  </a:lnTo>
                  <a:lnTo>
                    <a:pt x="16" y="10"/>
                  </a:lnTo>
                  <a:lnTo>
                    <a:pt x="16" y="20"/>
                  </a:lnTo>
                  <a:lnTo>
                    <a:pt x="10" y="24"/>
                  </a:lnTo>
                  <a:lnTo>
                    <a:pt x="3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3"/>
                  </a:lnTo>
                  <a:lnTo>
                    <a:pt x="10" y="0"/>
                  </a:lnTo>
                  <a:lnTo>
                    <a:pt x="28" y="2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1" name="Freeform 168"/>
            <p:cNvSpPr>
              <a:spLocks/>
            </p:cNvSpPr>
            <p:nvPr/>
          </p:nvSpPr>
          <p:spPr bwMode="auto">
            <a:xfrm>
              <a:off x="4628" y="2447"/>
              <a:ext cx="18" cy="23"/>
            </a:xfrm>
            <a:custGeom>
              <a:avLst/>
              <a:gdLst>
                <a:gd name="T0" fmla="*/ 5 w 18"/>
                <a:gd name="T1" fmla="*/ 0 h 23"/>
                <a:gd name="T2" fmla="*/ 10 w 18"/>
                <a:gd name="T3" fmla="*/ 7 h 23"/>
                <a:gd name="T4" fmla="*/ 17 w 18"/>
                <a:gd name="T5" fmla="*/ 12 h 23"/>
                <a:gd name="T6" fmla="*/ 17 w 18"/>
                <a:gd name="T7" fmla="*/ 19 h 23"/>
                <a:gd name="T8" fmla="*/ 10 w 18"/>
                <a:gd name="T9" fmla="*/ 22 h 23"/>
                <a:gd name="T10" fmla="*/ 3 w 18"/>
                <a:gd name="T11" fmla="*/ 22 h 23"/>
                <a:gd name="T12" fmla="*/ 0 w 18"/>
                <a:gd name="T13" fmla="*/ 12 h 23"/>
                <a:gd name="T14" fmla="*/ 0 w 18"/>
                <a:gd name="T15" fmla="*/ 5 h 23"/>
                <a:gd name="T16" fmla="*/ 7 w 18"/>
                <a:gd name="T17" fmla="*/ 2 h 23"/>
                <a:gd name="T18" fmla="*/ 5 w 18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3"/>
                <a:gd name="T32" fmla="*/ 18 w 1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3">
                  <a:moveTo>
                    <a:pt x="5" y="0"/>
                  </a:moveTo>
                  <a:lnTo>
                    <a:pt x="10" y="7"/>
                  </a:lnTo>
                  <a:lnTo>
                    <a:pt x="17" y="12"/>
                  </a:lnTo>
                  <a:lnTo>
                    <a:pt x="17" y="19"/>
                  </a:lnTo>
                  <a:lnTo>
                    <a:pt x="10" y="22"/>
                  </a:lnTo>
                  <a:lnTo>
                    <a:pt x="3" y="22"/>
                  </a:lnTo>
                  <a:lnTo>
                    <a:pt x="0" y="12"/>
                  </a:lnTo>
                  <a:lnTo>
                    <a:pt x="0" y="5"/>
                  </a:lnTo>
                  <a:lnTo>
                    <a:pt x="7" y="2"/>
                  </a:lnTo>
                  <a:lnTo>
                    <a:pt x="5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2" name="Freeform 169"/>
            <p:cNvSpPr>
              <a:spLocks/>
            </p:cNvSpPr>
            <p:nvPr/>
          </p:nvSpPr>
          <p:spPr bwMode="auto">
            <a:xfrm>
              <a:off x="4647" y="2471"/>
              <a:ext cx="35" cy="25"/>
            </a:xfrm>
            <a:custGeom>
              <a:avLst/>
              <a:gdLst>
                <a:gd name="T0" fmla="*/ 34 w 35"/>
                <a:gd name="T1" fmla="*/ 24 h 25"/>
                <a:gd name="T2" fmla="*/ 12 w 35"/>
                <a:gd name="T3" fmla="*/ 0 h 25"/>
                <a:gd name="T4" fmla="*/ 15 w 35"/>
                <a:gd name="T5" fmla="*/ 7 h 25"/>
                <a:gd name="T6" fmla="*/ 15 w 35"/>
                <a:gd name="T7" fmla="*/ 14 h 25"/>
                <a:gd name="T8" fmla="*/ 8 w 35"/>
                <a:gd name="T9" fmla="*/ 17 h 25"/>
                <a:gd name="T10" fmla="*/ 0 w 35"/>
                <a:gd name="T11" fmla="*/ 17 h 25"/>
                <a:gd name="T12" fmla="*/ 0 w 35"/>
                <a:gd name="T13" fmla="*/ 10 h 25"/>
                <a:gd name="T14" fmla="*/ 3 w 35"/>
                <a:gd name="T15" fmla="*/ 2 h 25"/>
                <a:gd name="T16" fmla="*/ 10 w 35"/>
                <a:gd name="T17" fmla="*/ 0 h 25"/>
                <a:gd name="T18" fmla="*/ 34 w 35"/>
                <a:gd name="T19" fmla="*/ 24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25"/>
                <a:gd name="T32" fmla="*/ 35 w 3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25">
                  <a:moveTo>
                    <a:pt x="34" y="24"/>
                  </a:moveTo>
                  <a:lnTo>
                    <a:pt x="12" y="0"/>
                  </a:lnTo>
                  <a:lnTo>
                    <a:pt x="15" y="7"/>
                  </a:lnTo>
                  <a:lnTo>
                    <a:pt x="15" y="14"/>
                  </a:lnTo>
                  <a:lnTo>
                    <a:pt x="8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2"/>
                  </a:lnTo>
                  <a:lnTo>
                    <a:pt x="10" y="0"/>
                  </a:lnTo>
                  <a:lnTo>
                    <a:pt x="34" y="2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3" name="Freeform 170"/>
            <p:cNvSpPr>
              <a:spLocks/>
            </p:cNvSpPr>
            <p:nvPr/>
          </p:nvSpPr>
          <p:spPr bwMode="auto">
            <a:xfrm>
              <a:off x="4615" y="2944"/>
              <a:ext cx="89" cy="80"/>
            </a:xfrm>
            <a:custGeom>
              <a:avLst/>
              <a:gdLst>
                <a:gd name="T0" fmla="*/ 19 w 89"/>
                <a:gd name="T1" fmla="*/ 79 h 80"/>
                <a:gd name="T2" fmla="*/ 0 w 89"/>
                <a:gd name="T3" fmla="*/ 53 h 80"/>
                <a:gd name="T4" fmla="*/ 5 w 89"/>
                <a:gd name="T5" fmla="*/ 45 h 80"/>
                <a:gd name="T6" fmla="*/ 12 w 89"/>
                <a:gd name="T7" fmla="*/ 38 h 80"/>
                <a:gd name="T8" fmla="*/ 19 w 89"/>
                <a:gd name="T9" fmla="*/ 31 h 80"/>
                <a:gd name="T10" fmla="*/ 21 w 89"/>
                <a:gd name="T11" fmla="*/ 24 h 80"/>
                <a:gd name="T12" fmla="*/ 29 w 89"/>
                <a:gd name="T13" fmla="*/ 21 h 80"/>
                <a:gd name="T14" fmla="*/ 36 w 89"/>
                <a:gd name="T15" fmla="*/ 19 h 80"/>
                <a:gd name="T16" fmla="*/ 38 w 89"/>
                <a:gd name="T17" fmla="*/ 12 h 80"/>
                <a:gd name="T18" fmla="*/ 41 w 89"/>
                <a:gd name="T19" fmla="*/ 5 h 80"/>
                <a:gd name="T20" fmla="*/ 47 w 89"/>
                <a:gd name="T21" fmla="*/ 2 h 80"/>
                <a:gd name="T22" fmla="*/ 56 w 89"/>
                <a:gd name="T23" fmla="*/ 2 h 80"/>
                <a:gd name="T24" fmla="*/ 66 w 89"/>
                <a:gd name="T25" fmla="*/ 2 h 80"/>
                <a:gd name="T26" fmla="*/ 73 w 89"/>
                <a:gd name="T27" fmla="*/ 0 h 80"/>
                <a:gd name="T28" fmla="*/ 80 w 89"/>
                <a:gd name="T29" fmla="*/ 0 h 80"/>
                <a:gd name="T30" fmla="*/ 85 w 89"/>
                <a:gd name="T31" fmla="*/ 7 h 80"/>
                <a:gd name="T32" fmla="*/ 88 w 89"/>
                <a:gd name="T33" fmla="*/ 14 h 80"/>
                <a:gd name="T34" fmla="*/ 88 w 89"/>
                <a:gd name="T35" fmla="*/ 21 h 80"/>
                <a:gd name="T36" fmla="*/ 88 w 89"/>
                <a:gd name="T37" fmla="*/ 29 h 80"/>
                <a:gd name="T38" fmla="*/ 80 w 89"/>
                <a:gd name="T39" fmla="*/ 36 h 80"/>
                <a:gd name="T40" fmla="*/ 76 w 89"/>
                <a:gd name="T41" fmla="*/ 43 h 80"/>
                <a:gd name="T42" fmla="*/ 73 w 89"/>
                <a:gd name="T43" fmla="*/ 50 h 80"/>
                <a:gd name="T44" fmla="*/ 66 w 89"/>
                <a:gd name="T45" fmla="*/ 50 h 80"/>
                <a:gd name="T46" fmla="*/ 59 w 89"/>
                <a:gd name="T47" fmla="*/ 50 h 80"/>
                <a:gd name="T48" fmla="*/ 56 w 89"/>
                <a:gd name="T49" fmla="*/ 57 h 80"/>
                <a:gd name="T50" fmla="*/ 56 w 89"/>
                <a:gd name="T51" fmla="*/ 65 h 80"/>
                <a:gd name="T52" fmla="*/ 56 w 89"/>
                <a:gd name="T53" fmla="*/ 72 h 80"/>
                <a:gd name="T54" fmla="*/ 47 w 89"/>
                <a:gd name="T55" fmla="*/ 77 h 80"/>
                <a:gd name="T56" fmla="*/ 38 w 89"/>
                <a:gd name="T57" fmla="*/ 79 h 80"/>
                <a:gd name="T58" fmla="*/ 31 w 89"/>
                <a:gd name="T59" fmla="*/ 77 h 80"/>
                <a:gd name="T60" fmla="*/ 24 w 89"/>
                <a:gd name="T61" fmla="*/ 77 h 80"/>
                <a:gd name="T62" fmla="*/ 19 w 89"/>
                <a:gd name="T63" fmla="*/ 79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9"/>
                <a:gd name="T97" fmla="*/ 0 h 80"/>
                <a:gd name="T98" fmla="*/ 89 w 89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9" h="80">
                  <a:moveTo>
                    <a:pt x="19" y="79"/>
                  </a:moveTo>
                  <a:lnTo>
                    <a:pt x="0" y="53"/>
                  </a:lnTo>
                  <a:lnTo>
                    <a:pt x="5" y="45"/>
                  </a:lnTo>
                  <a:lnTo>
                    <a:pt x="12" y="38"/>
                  </a:lnTo>
                  <a:lnTo>
                    <a:pt x="19" y="31"/>
                  </a:lnTo>
                  <a:lnTo>
                    <a:pt x="21" y="24"/>
                  </a:lnTo>
                  <a:lnTo>
                    <a:pt x="29" y="21"/>
                  </a:lnTo>
                  <a:lnTo>
                    <a:pt x="36" y="19"/>
                  </a:lnTo>
                  <a:lnTo>
                    <a:pt x="38" y="12"/>
                  </a:lnTo>
                  <a:lnTo>
                    <a:pt x="41" y="5"/>
                  </a:lnTo>
                  <a:lnTo>
                    <a:pt x="47" y="2"/>
                  </a:lnTo>
                  <a:lnTo>
                    <a:pt x="56" y="2"/>
                  </a:lnTo>
                  <a:lnTo>
                    <a:pt x="66" y="2"/>
                  </a:lnTo>
                  <a:lnTo>
                    <a:pt x="73" y="0"/>
                  </a:lnTo>
                  <a:lnTo>
                    <a:pt x="80" y="0"/>
                  </a:lnTo>
                  <a:lnTo>
                    <a:pt x="85" y="7"/>
                  </a:lnTo>
                  <a:lnTo>
                    <a:pt x="88" y="14"/>
                  </a:lnTo>
                  <a:lnTo>
                    <a:pt x="88" y="21"/>
                  </a:lnTo>
                  <a:lnTo>
                    <a:pt x="88" y="29"/>
                  </a:lnTo>
                  <a:lnTo>
                    <a:pt x="80" y="36"/>
                  </a:lnTo>
                  <a:lnTo>
                    <a:pt x="76" y="43"/>
                  </a:lnTo>
                  <a:lnTo>
                    <a:pt x="73" y="50"/>
                  </a:lnTo>
                  <a:lnTo>
                    <a:pt x="66" y="50"/>
                  </a:lnTo>
                  <a:lnTo>
                    <a:pt x="59" y="50"/>
                  </a:lnTo>
                  <a:lnTo>
                    <a:pt x="56" y="57"/>
                  </a:lnTo>
                  <a:lnTo>
                    <a:pt x="56" y="65"/>
                  </a:lnTo>
                  <a:lnTo>
                    <a:pt x="56" y="72"/>
                  </a:lnTo>
                  <a:lnTo>
                    <a:pt x="47" y="77"/>
                  </a:lnTo>
                  <a:lnTo>
                    <a:pt x="38" y="79"/>
                  </a:lnTo>
                  <a:lnTo>
                    <a:pt x="31" y="77"/>
                  </a:lnTo>
                  <a:lnTo>
                    <a:pt x="24" y="77"/>
                  </a:lnTo>
                  <a:lnTo>
                    <a:pt x="19" y="7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4" name="Freeform 171"/>
            <p:cNvSpPr>
              <a:spLocks/>
            </p:cNvSpPr>
            <p:nvPr/>
          </p:nvSpPr>
          <p:spPr bwMode="auto">
            <a:xfrm>
              <a:off x="4395" y="2975"/>
              <a:ext cx="23" cy="17"/>
            </a:xfrm>
            <a:custGeom>
              <a:avLst/>
              <a:gdLst>
                <a:gd name="T0" fmla="*/ 0 w 23"/>
                <a:gd name="T1" fmla="*/ 0 h 17"/>
                <a:gd name="T2" fmla="*/ 22 w 23"/>
                <a:gd name="T3" fmla="*/ 13 h 17"/>
                <a:gd name="T4" fmla="*/ 14 w 23"/>
                <a:gd name="T5" fmla="*/ 16 h 17"/>
                <a:gd name="T6" fmla="*/ 7 w 23"/>
                <a:gd name="T7" fmla="*/ 16 h 17"/>
                <a:gd name="T8" fmla="*/ 7 w 23"/>
                <a:gd name="T9" fmla="*/ 8 h 17"/>
                <a:gd name="T10" fmla="*/ 7 w 23"/>
                <a:gd name="T11" fmla="*/ 0 h 17"/>
                <a:gd name="T12" fmla="*/ 0 w 23"/>
                <a:gd name="T13" fmla="*/ 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17"/>
                <a:gd name="T23" fmla="*/ 23 w 23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17">
                  <a:moveTo>
                    <a:pt x="0" y="0"/>
                  </a:moveTo>
                  <a:lnTo>
                    <a:pt x="22" y="13"/>
                  </a:lnTo>
                  <a:lnTo>
                    <a:pt x="14" y="16"/>
                  </a:lnTo>
                  <a:lnTo>
                    <a:pt x="7" y="16"/>
                  </a:lnTo>
                  <a:lnTo>
                    <a:pt x="7" y="8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5" name="Freeform 172"/>
            <p:cNvSpPr>
              <a:spLocks/>
            </p:cNvSpPr>
            <p:nvPr/>
          </p:nvSpPr>
          <p:spPr bwMode="auto">
            <a:xfrm>
              <a:off x="4424" y="3006"/>
              <a:ext cx="20" cy="18"/>
            </a:xfrm>
            <a:custGeom>
              <a:avLst/>
              <a:gdLst>
                <a:gd name="T0" fmla="*/ 19 w 20"/>
                <a:gd name="T1" fmla="*/ 17 h 18"/>
                <a:gd name="T2" fmla="*/ 2 w 20"/>
                <a:gd name="T3" fmla="*/ 3 h 18"/>
                <a:gd name="T4" fmla="*/ 9 w 20"/>
                <a:gd name="T5" fmla="*/ 10 h 18"/>
                <a:gd name="T6" fmla="*/ 9 w 20"/>
                <a:gd name="T7" fmla="*/ 17 h 18"/>
                <a:gd name="T8" fmla="*/ 2 w 20"/>
                <a:gd name="T9" fmla="*/ 17 h 18"/>
                <a:gd name="T10" fmla="*/ 0 w 20"/>
                <a:gd name="T11" fmla="*/ 7 h 18"/>
                <a:gd name="T12" fmla="*/ 0 w 20"/>
                <a:gd name="T13" fmla="*/ 0 h 18"/>
                <a:gd name="T14" fmla="*/ 19 w 20"/>
                <a:gd name="T15" fmla="*/ 1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8"/>
                <a:gd name="T26" fmla="*/ 20 w 20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8">
                  <a:moveTo>
                    <a:pt x="19" y="17"/>
                  </a:moveTo>
                  <a:lnTo>
                    <a:pt x="2" y="3"/>
                  </a:lnTo>
                  <a:lnTo>
                    <a:pt x="9" y="10"/>
                  </a:lnTo>
                  <a:lnTo>
                    <a:pt x="9" y="17"/>
                  </a:lnTo>
                  <a:lnTo>
                    <a:pt x="2" y="1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9" y="1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6" name="Freeform 173"/>
            <p:cNvSpPr>
              <a:spLocks/>
            </p:cNvSpPr>
            <p:nvPr/>
          </p:nvSpPr>
          <p:spPr bwMode="auto">
            <a:xfrm>
              <a:off x="4443" y="3023"/>
              <a:ext cx="19" cy="30"/>
            </a:xfrm>
            <a:custGeom>
              <a:avLst/>
              <a:gdLst>
                <a:gd name="T0" fmla="*/ 0 w 19"/>
                <a:gd name="T1" fmla="*/ 0 h 30"/>
                <a:gd name="T2" fmla="*/ 11 w 19"/>
                <a:gd name="T3" fmla="*/ 22 h 30"/>
                <a:gd name="T4" fmla="*/ 18 w 19"/>
                <a:gd name="T5" fmla="*/ 22 h 30"/>
                <a:gd name="T6" fmla="*/ 16 w 19"/>
                <a:gd name="T7" fmla="*/ 29 h 30"/>
                <a:gd name="T8" fmla="*/ 9 w 19"/>
                <a:gd name="T9" fmla="*/ 26 h 30"/>
                <a:gd name="T10" fmla="*/ 7 w 19"/>
                <a:gd name="T11" fmla="*/ 17 h 30"/>
                <a:gd name="T12" fmla="*/ 0 w 19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30"/>
                <a:gd name="T23" fmla="*/ 19 w 19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30">
                  <a:moveTo>
                    <a:pt x="0" y="0"/>
                  </a:moveTo>
                  <a:lnTo>
                    <a:pt x="11" y="22"/>
                  </a:lnTo>
                  <a:lnTo>
                    <a:pt x="18" y="22"/>
                  </a:lnTo>
                  <a:lnTo>
                    <a:pt x="16" y="29"/>
                  </a:lnTo>
                  <a:lnTo>
                    <a:pt x="9" y="26"/>
                  </a:lnTo>
                  <a:lnTo>
                    <a:pt x="7" y="17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7" name="Freeform 174"/>
            <p:cNvSpPr>
              <a:spLocks/>
            </p:cNvSpPr>
            <p:nvPr/>
          </p:nvSpPr>
          <p:spPr bwMode="auto">
            <a:xfrm>
              <a:off x="4294" y="3054"/>
              <a:ext cx="17" cy="18"/>
            </a:xfrm>
            <a:custGeom>
              <a:avLst/>
              <a:gdLst>
                <a:gd name="T0" fmla="*/ 8 w 17"/>
                <a:gd name="T1" fmla="*/ 17 h 18"/>
                <a:gd name="T2" fmla="*/ 0 w 17"/>
                <a:gd name="T3" fmla="*/ 0 h 18"/>
                <a:gd name="T4" fmla="*/ 11 w 17"/>
                <a:gd name="T5" fmla="*/ 3 h 18"/>
                <a:gd name="T6" fmla="*/ 16 w 17"/>
                <a:gd name="T7" fmla="*/ 10 h 18"/>
                <a:gd name="T8" fmla="*/ 16 w 17"/>
                <a:gd name="T9" fmla="*/ 17 h 18"/>
                <a:gd name="T10" fmla="*/ 8 w 17"/>
                <a:gd name="T11" fmla="*/ 1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8"/>
                <a:gd name="T20" fmla="*/ 17 w 17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8">
                  <a:moveTo>
                    <a:pt x="8" y="17"/>
                  </a:moveTo>
                  <a:lnTo>
                    <a:pt x="0" y="0"/>
                  </a:lnTo>
                  <a:lnTo>
                    <a:pt x="11" y="3"/>
                  </a:lnTo>
                  <a:lnTo>
                    <a:pt x="16" y="10"/>
                  </a:lnTo>
                  <a:lnTo>
                    <a:pt x="16" y="17"/>
                  </a:lnTo>
                  <a:lnTo>
                    <a:pt x="8" y="1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8" name="Freeform 175"/>
            <p:cNvSpPr>
              <a:spLocks/>
            </p:cNvSpPr>
            <p:nvPr/>
          </p:nvSpPr>
          <p:spPr bwMode="auto">
            <a:xfrm>
              <a:off x="4410" y="3042"/>
              <a:ext cx="17" cy="18"/>
            </a:xfrm>
            <a:custGeom>
              <a:avLst/>
              <a:gdLst>
                <a:gd name="T0" fmla="*/ 8 w 17"/>
                <a:gd name="T1" fmla="*/ 17 h 18"/>
                <a:gd name="T2" fmla="*/ 0 w 17"/>
                <a:gd name="T3" fmla="*/ 0 h 18"/>
                <a:gd name="T4" fmla="*/ 11 w 17"/>
                <a:gd name="T5" fmla="*/ 3 h 18"/>
                <a:gd name="T6" fmla="*/ 16 w 17"/>
                <a:gd name="T7" fmla="*/ 10 h 18"/>
                <a:gd name="T8" fmla="*/ 16 w 17"/>
                <a:gd name="T9" fmla="*/ 17 h 18"/>
                <a:gd name="T10" fmla="*/ 8 w 17"/>
                <a:gd name="T11" fmla="*/ 1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8"/>
                <a:gd name="T20" fmla="*/ 17 w 17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8">
                  <a:moveTo>
                    <a:pt x="8" y="17"/>
                  </a:moveTo>
                  <a:lnTo>
                    <a:pt x="0" y="0"/>
                  </a:lnTo>
                  <a:lnTo>
                    <a:pt x="11" y="3"/>
                  </a:lnTo>
                  <a:lnTo>
                    <a:pt x="16" y="10"/>
                  </a:lnTo>
                  <a:lnTo>
                    <a:pt x="16" y="17"/>
                  </a:lnTo>
                  <a:lnTo>
                    <a:pt x="8" y="1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09" name="Freeform 176"/>
            <p:cNvSpPr>
              <a:spLocks/>
            </p:cNvSpPr>
            <p:nvPr/>
          </p:nvSpPr>
          <p:spPr bwMode="auto">
            <a:xfrm>
              <a:off x="4325" y="3071"/>
              <a:ext cx="23" cy="27"/>
            </a:xfrm>
            <a:custGeom>
              <a:avLst/>
              <a:gdLst>
                <a:gd name="T0" fmla="*/ 22 w 23"/>
                <a:gd name="T1" fmla="*/ 0 h 27"/>
                <a:gd name="T2" fmla="*/ 8 w 23"/>
                <a:gd name="T3" fmla="*/ 12 h 27"/>
                <a:gd name="T4" fmla="*/ 15 w 23"/>
                <a:gd name="T5" fmla="*/ 12 h 27"/>
                <a:gd name="T6" fmla="*/ 22 w 23"/>
                <a:gd name="T7" fmla="*/ 12 h 27"/>
                <a:gd name="T8" fmla="*/ 17 w 23"/>
                <a:gd name="T9" fmla="*/ 19 h 27"/>
                <a:gd name="T10" fmla="*/ 10 w 23"/>
                <a:gd name="T11" fmla="*/ 24 h 27"/>
                <a:gd name="T12" fmla="*/ 3 w 23"/>
                <a:gd name="T13" fmla="*/ 26 h 27"/>
                <a:gd name="T14" fmla="*/ 0 w 23"/>
                <a:gd name="T15" fmla="*/ 17 h 27"/>
                <a:gd name="T16" fmla="*/ 8 w 23"/>
                <a:gd name="T17" fmla="*/ 12 h 27"/>
                <a:gd name="T18" fmla="*/ 22 w 2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7"/>
                <a:gd name="T32" fmla="*/ 23 w 2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7">
                  <a:moveTo>
                    <a:pt x="22" y="0"/>
                  </a:moveTo>
                  <a:lnTo>
                    <a:pt x="8" y="12"/>
                  </a:lnTo>
                  <a:lnTo>
                    <a:pt x="15" y="12"/>
                  </a:lnTo>
                  <a:lnTo>
                    <a:pt x="22" y="12"/>
                  </a:lnTo>
                  <a:lnTo>
                    <a:pt x="17" y="19"/>
                  </a:lnTo>
                  <a:lnTo>
                    <a:pt x="10" y="24"/>
                  </a:lnTo>
                  <a:lnTo>
                    <a:pt x="3" y="26"/>
                  </a:lnTo>
                  <a:lnTo>
                    <a:pt x="0" y="17"/>
                  </a:lnTo>
                  <a:lnTo>
                    <a:pt x="8" y="12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0" name="Freeform 177"/>
            <p:cNvSpPr>
              <a:spLocks/>
            </p:cNvSpPr>
            <p:nvPr/>
          </p:nvSpPr>
          <p:spPr bwMode="auto">
            <a:xfrm>
              <a:off x="4347" y="3097"/>
              <a:ext cx="17" cy="23"/>
            </a:xfrm>
            <a:custGeom>
              <a:avLst/>
              <a:gdLst>
                <a:gd name="T0" fmla="*/ 0 w 17"/>
                <a:gd name="T1" fmla="*/ 22 h 23"/>
                <a:gd name="T2" fmla="*/ 8 w 17"/>
                <a:gd name="T3" fmla="*/ 0 h 23"/>
                <a:gd name="T4" fmla="*/ 16 w 17"/>
                <a:gd name="T5" fmla="*/ 8 h 23"/>
                <a:gd name="T6" fmla="*/ 16 w 17"/>
                <a:gd name="T7" fmla="*/ 15 h 23"/>
                <a:gd name="T8" fmla="*/ 3 w 17"/>
                <a:gd name="T9" fmla="*/ 17 h 23"/>
                <a:gd name="T10" fmla="*/ 0 w 17"/>
                <a:gd name="T11" fmla="*/ 22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3"/>
                <a:gd name="T20" fmla="*/ 17 w 17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3">
                  <a:moveTo>
                    <a:pt x="0" y="22"/>
                  </a:moveTo>
                  <a:lnTo>
                    <a:pt x="8" y="0"/>
                  </a:lnTo>
                  <a:lnTo>
                    <a:pt x="16" y="8"/>
                  </a:lnTo>
                  <a:lnTo>
                    <a:pt x="16" y="15"/>
                  </a:lnTo>
                  <a:lnTo>
                    <a:pt x="3" y="17"/>
                  </a:lnTo>
                  <a:lnTo>
                    <a:pt x="0" y="2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1" name="Freeform 178"/>
            <p:cNvSpPr>
              <a:spLocks/>
            </p:cNvSpPr>
            <p:nvPr/>
          </p:nvSpPr>
          <p:spPr bwMode="auto">
            <a:xfrm>
              <a:off x="4373" y="3119"/>
              <a:ext cx="23" cy="17"/>
            </a:xfrm>
            <a:custGeom>
              <a:avLst/>
              <a:gdLst>
                <a:gd name="T0" fmla="*/ 22 w 23"/>
                <a:gd name="T1" fmla="*/ 0 h 17"/>
                <a:gd name="T2" fmla="*/ 0 w 23"/>
                <a:gd name="T3" fmla="*/ 0 h 17"/>
                <a:gd name="T4" fmla="*/ 8 w 23"/>
                <a:gd name="T5" fmla="*/ 0 h 17"/>
                <a:gd name="T6" fmla="*/ 15 w 23"/>
                <a:gd name="T7" fmla="*/ 0 h 17"/>
                <a:gd name="T8" fmla="*/ 8 w 23"/>
                <a:gd name="T9" fmla="*/ 16 h 17"/>
                <a:gd name="T10" fmla="*/ 0 w 23"/>
                <a:gd name="T11" fmla="*/ 16 h 17"/>
                <a:gd name="T12" fmla="*/ 5 w 23"/>
                <a:gd name="T13" fmla="*/ 0 h 17"/>
                <a:gd name="T14" fmla="*/ 22 w 23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17"/>
                <a:gd name="T26" fmla="*/ 23 w 23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17">
                  <a:moveTo>
                    <a:pt x="22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5" y="0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2" name="Freeform 179"/>
            <p:cNvSpPr>
              <a:spLocks/>
            </p:cNvSpPr>
            <p:nvPr/>
          </p:nvSpPr>
          <p:spPr bwMode="auto">
            <a:xfrm>
              <a:off x="4252" y="3064"/>
              <a:ext cx="91" cy="102"/>
            </a:xfrm>
            <a:custGeom>
              <a:avLst/>
              <a:gdLst>
                <a:gd name="T0" fmla="*/ 0 w 91"/>
                <a:gd name="T1" fmla="*/ 7 h 102"/>
                <a:gd name="T2" fmla="*/ 0 w 91"/>
                <a:gd name="T3" fmla="*/ 0 h 102"/>
                <a:gd name="T4" fmla="*/ 7 w 91"/>
                <a:gd name="T5" fmla="*/ 0 h 102"/>
                <a:gd name="T6" fmla="*/ 12 w 91"/>
                <a:gd name="T7" fmla="*/ 7 h 102"/>
                <a:gd name="T8" fmla="*/ 19 w 91"/>
                <a:gd name="T9" fmla="*/ 14 h 102"/>
                <a:gd name="T10" fmla="*/ 26 w 91"/>
                <a:gd name="T11" fmla="*/ 19 h 102"/>
                <a:gd name="T12" fmla="*/ 34 w 91"/>
                <a:gd name="T13" fmla="*/ 24 h 102"/>
                <a:gd name="T14" fmla="*/ 41 w 91"/>
                <a:gd name="T15" fmla="*/ 29 h 102"/>
                <a:gd name="T16" fmla="*/ 47 w 91"/>
                <a:gd name="T17" fmla="*/ 33 h 102"/>
                <a:gd name="T18" fmla="*/ 49 w 91"/>
                <a:gd name="T19" fmla="*/ 43 h 102"/>
                <a:gd name="T20" fmla="*/ 57 w 91"/>
                <a:gd name="T21" fmla="*/ 48 h 102"/>
                <a:gd name="T22" fmla="*/ 61 w 91"/>
                <a:gd name="T23" fmla="*/ 55 h 102"/>
                <a:gd name="T24" fmla="*/ 69 w 91"/>
                <a:gd name="T25" fmla="*/ 57 h 102"/>
                <a:gd name="T26" fmla="*/ 71 w 91"/>
                <a:gd name="T27" fmla="*/ 65 h 102"/>
                <a:gd name="T28" fmla="*/ 78 w 91"/>
                <a:gd name="T29" fmla="*/ 67 h 102"/>
                <a:gd name="T30" fmla="*/ 81 w 91"/>
                <a:gd name="T31" fmla="*/ 74 h 102"/>
                <a:gd name="T32" fmla="*/ 88 w 91"/>
                <a:gd name="T33" fmla="*/ 79 h 102"/>
                <a:gd name="T34" fmla="*/ 90 w 91"/>
                <a:gd name="T35" fmla="*/ 86 h 102"/>
                <a:gd name="T36" fmla="*/ 90 w 91"/>
                <a:gd name="T37" fmla="*/ 93 h 102"/>
                <a:gd name="T38" fmla="*/ 83 w 91"/>
                <a:gd name="T39" fmla="*/ 98 h 102"/>
                <a:gd name="T40" fmla="*/ 76 w 91"/>
                <a:gd name="T41" fmla="*/ 101 h 102"/>
                <a:gd name="T42" fmla="*/ 69 w 91"/>
                <a:gd name="T43" fmla="*/ 101 h 102"/>
                <a:gd name="T44" fmla="*/ 61 w 91"/>
                <a:gd name="T45" fmla="*/ 98 h 102"/>
                <a:gd name="T46" fmla="*/ 59 w 91"/>
                <a:gd name="T47" fmla="*/ 91 h 102"/>
                <a:gd name="T48" fmla="*/ 52 w 91"/>
                <a:gd name="T49" fmla="*/ 89 h 102"/>
                <a:gd name="T50" fmla="*/ 47 w 91"/>
                <a:gd name="T51" fmla="*/ 81 h 102"/>
                <a:gd name="T52" fmla="*/ 38 w 91"/>
                <a:gd name="T53" fmla="*/ 72 h 102"/>
                <a:gd name="T54" fmla="*/ 31 w 91"/>
                <a:gd name="T55" fmla="*/ 60 h 102"/>
                <a:gd name="T56" fmla="*/ 26 w 91"/>
                <a:gd name="T57" fmla="*/ 53 h 102"/>
                <a:gd name="T58" fmla="*/ 19 w 91"/>
                <a:gd name="T59" fmla="*/ 45 h 102"/>
                <a:gd name="T60" fmla="*/ 12 w 91"/>
                <a:gd name="T61" fmla="*/ 41 h 102"/>
                <a:gd name="T62" fmla="*/ 10 w 91"/>
                <a:gd name="T63" fmla="*/ 31 h 102"/>
                <a:gd name="T64" fmla="*/ 7 w 91"/>
                <a:gd name="T65" fmla="*/ 21 h 102"/>
                <a:gd name="T66" fmla="*/ 5 w 91"/>
                <a:gd name="T67" fmla="*/ 14 h 102"/>
                <a:gd name="T68" fmla="*/ 0 w 91"/>
                <a:gd name="T69" fmla="*/ 7 h 10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1"/>
                <a:gd name="T106" fmla="*/ 0 h 102"/>
                <a:gd name="T107" fmla="*/ 91 w 91"/>
                <a:gd name="T108" fmla="*/ 102 h 10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1" h="102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2" y="7"/>
                  </a:lnTo>
                  <a:lnTo>
                    <a:pt x="19" y="14"/>
                  </a:lnTo>
                  <a:lnTo>
                    <a:pt x="26" y="19"/>
                  </a:lnTo>
                  <a:lnTo>
                    <a:pt x="34" y="24"/>
                  </a:lnTo>
                  <a:lnTo>
                    <a:pt x="41" y="29"/>
                  </a:lnTo>
                  <a:lnTo>
                    <a:pt x="47" y="33"/>
                  </a:lnTo>
                  <a:lnTo>
                    <a:pt x="49" y="43"/>
                  </a:lnTo>
                  <a:lnTo>
                    <a:pt x="57" y="48"/>
                  </a:lnTo>
                  <a:lnTo>
                    <a:pt x="61" y="55"/>
                  </a:lnTo>
                  <a:lnTo>
                    <a:pt x="69" y="57"/>
                  </a:lnTo>
                  <a:lnTo>
                    <a:pt x="71" y="65"/>
                  </a:lnTo>
                  <a:lnTo>
                    <a:pt x="78" y="67"/>
                  </a:lnTo>
                  <a:lnTo>
                    <a:pt x="81" y="74"/>
                  </a:lnTo>
                  <a:lnTo>
                    <a:pt x="88" y="79"/>
                  </a:lnTo>
                  <a:lnTo>
                    <a:pt x="90" y="86"/>
                  </a:lnTo>
                  <a:lnTo>
                    <a:pt x="90" y="93"/>
                  </a:lnTo>
                  <a:lnTo>
                    <a:pt x="83" y="98"/>
                  </a:lnTo>
                  <a:lnTo>
                    <a:pt x="76" y="101"/>
                  </a:lnTo>
                  <a:lnTo>
                    <a:pt x="69" y="101"/>
                  </a:lnTo>
                  <a:lnTo>
                    <a:pt x="61" y="98"/>
                  </a:lnTo>
                  <a:lnTo>
                    <a:pt x="59" y="91"/>
                  </a:lnTo>
                  <a:lnTo>
                    <a:pt x="52" y="89"/>
                  </a:lnTo>
                  <a:lnTo>
                    <a:pt x="47" y="81"/>
                  </a:lnTo>
                  <a:lnTo>
                    <a:pt x="38" y="72"/>
                  </a:lnTo>
                  <a:lnTo>
                    <a:pt x="31" y="60"/>
                  </a:lnTo>
                  <a:lnTo>
                    <a:pt x="26" y="53"/>
                  </a:lnTo>
                  <a:lnTo>
                    <a:pt x="19" y="45"/>
                  </a:lnTo>
                  <a:lnTo>
                    <a:pt x="12" y="41"/>
                  </a:lnTo>
                  <a:lnTo>
                    <a:pt x="10" y="31"/>
                  </a:lnTo>
                  <a:lnTo>
                    <a:pt x="7" y="21"/>
                  </a:lnTo>
                  <a:lnTo>
                    <a:pt x="5" y="14"/>
                  </a:lnTo>
                  <a:lnTo>
                    <a:pt x="0" y="7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3" name="Freeform 180"/>
            <p:cNvSpPr>
              <a:spLocks/>
            </p:cNvSpPr>
            <p:nvPr/>
          </p:nvSpPr>
          <p:spPr bwMode="auto">
            <a:xfrm>
              <a:off x="4247" y="3263"/>
              <a:ext cx="17" cy="17"/>
            </a:xfrm>
            <a:custGeom>
              <a:avLst/>
              <a:gdLst>
                <a:gd name="T0" fmla="*/ 8 w 17"/>
                <a:gd name="T1" fmla="*/ 0 h 17"/>
                <a:gd name="T2" fmla="*/ 16 w 17"/>
                <a:gd name="T3" fmla="*/ 9 h 17"/>
                <a:gd name="T4" fmla="*/ 4 w 17"/>
                <a:gd name="T5" fmla="*/ 16 h 17"/>
                <a:gd name="T6" fmla="*/ 0 w 17"/>
                <a:gd name="T7" fmla="*/ 6 h 17"/>
                <a:gd name="T8" fmla="*/ 11 w 17"/>
                <a:gd name="T9" fmla="*/ 0 h 17"/>
                <a:gd name="T10" fmla="*/ 8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8" y="0"/>
                  </a:moveTo>
                  <a:lnTo>
                    <a:pt x="16" y="9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4" name="Freeform 181"/>
            <p:cNvSpPr>
              <a:spLocks/>
            </p:cNvSpPr>
            <p:nvPr/>
          </p:nvSpPr>
          <p:spPr bwMode="auto">
            <a:xfrm>
              <a:off x="4247" y="3292"/>
              <a:ext cx="17" cy="20"/>
            </a:xfrm>
            <a:custGeom>
              <a:avLst/>
              <a:gdLst>
                <a:gd name="T0" fmla="*/ 8 w 17"/>
                <a:gd name="T1" fmla="*/ 19 h 20"/>
                <a:gd name="T2" fmla="*/ 0 w 17"/>
                <a:gd name="T3" fmla="*/ 0 h 20"/>
                <a:gd name="T4" fmla="*/ 11 w 17"/>
                <a:gd name="T5" fmla="*/ 0 h 20"/>
                <a:gd name="T6" fmla="*/ 16 w 17"/>
                <a:gd name="T7" fmla="*/ 7 h 20"/>
                <a:gd name="T8" fmla="*/ 11 w 17"/>
                <a:gd name="T9" fmla="*/ 14 h 20"/>
                <a:gd name="T10" fmla="*/ 8 w 17"/>
                <a:gd name="T11" fmla="*/ 19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0"/>
                <a:gd name="T20" fmla="*/ 17 w 17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0">
                  <a:moveTo>
                    <a:pt x="8" y="19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6" y="7"/>
                  </a:lnTo>
                  <a:lnTo>
                    <a:pt x="11" y="14"/>
                  </a:lnTo>
                  <a:lnTo>
                    <a:pt x="8" y="1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5" name="Freeform 182"/>
            <p:cNvSpPr>
              <a:spLocks/>
            </p:cNvSpPr>
            <p:nvPr/>
          </p:nvSpPr>
          <p:spPr bwMode="auto">
            <a:xfrm>
              <a:off x="4230" y="3306"/>
              <a:ext cx="23" cy="37"/>
            </a:xfrm>
            <a:custGeom>
              <a:avLst/>
              <a:gdLst>
                <a:gd name="T0" fmla="*/ 22 w 23"/>
                <a:gd name="T1" fmla="*/ 5 h 37"/>
                <a:gd name="T2" fmla="*/ 3 w 23"/>
                <a:gd name="T3" fmla="*/ 7 h 37"/>
                <a:gd name="T4" fmla="*/ 5 w 23"/>
                <a:gd name="T5" fmla="*/ 0 h 37"/>
                <a:gd name="T6" fmla="*/ 12 w 23"/>
                <a:gd name="T7" fmla="*/ 0 h 37"/>
                <a:gd name="T8" fmla="*/ 12 w 23"/>
                <a:gd name="T9" fmla="*/ 7 h 37"/>
                <a:gd name="T10" fmla="*/ 12 w 23"/>
                <a:gd name="T11" fmla="*/ 15 h 37"/>
                <a:gd name="T12" fmla="*/ 12 w 23"/>
                <a:gd name="T13" fmla="*/ 22 h 37"/>
                <a:gd name="T14" fmla="*/ 12 w 23"/>
                <a:gd name="T15" fmla="*/ 29 h 37"/>
                <a:gd name="T16" fmla="*/ 8 w 23"/>
                <a:gd name="T17" fmla="*/ 36 h 37"/>
                <a:gd name="T18" fmla="*/ 0 w 23"/>
                <a:gd name="T19" fmla="*/ 36 h 37"/>
                <a:gd name="T20" fmla="*/ 0 w 23"/>
                <a:gd name="T21" fmla="*/ 29 h 37"/>
                <a:gd name="T22" fmla="*/ 0 w 23"/>
                <a:gd name="T23" fmla="*/ 19 h 37"/>
                <a:gd name="T24" fmla="*/ 0 w 23"/>
                <a:gd name="T25" fmla="*/ 10 h 37"/>
                <a:gd name="T26" fmla="*/ 22 w 23"/>
                <a:gd name="T27" fmla="*/ 5 h 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"/>
                <a:gd name="T43" fmla="*/ 0 h 37"/>
                <a:gd name="T44" fmla="*/ 23 w 23"/>
                <a:gd name="T45" fmla="*/ 37 h 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" h="37">
                  <a:moveTo>
                    <a:pt x="22" y="5"/>
                  </a:moveTo>
                  <a:lnTo>
                    <a:pt x="3" y="7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15"/>
                  </a:lnTo>
                  <a:lnTo>
                    <a:pt x="12" y="22"/>
                  </a:lnTo>
                  <a:lnTo>
                    <a:pt x="12" y="29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22" y="5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6" name="Freeform 183"/>
            <p:cNvSpPr>
              <a:spLocks/>
            </p:cNvSpPr>
            <p:nvPr/>
          </p:nvSpPr>
          <p:spPr bwMode="auto">
            <a:xfrm>
              <a:off x="4299" y="3388"/>
              <a:ext cx="18" cy="22"/>
            </a:xfrm>
            <a:custGeom>
              <a:avLst/>
              <a:gdLst>
                <a:gd name="T0" fmla="*/ 0 w 18"/>
                <a:gd name="T1" fmla="*/ 19 h 22"/>
                <a:gd name="T2" fmla="*/ 14 w 18"/>
                <a:gd name="T3" fmla="*/ 0 h 22"/>
                <a:gd name="T4" fmla="*/ 14 w 18"/>
                <a:gd name="T5" fmla="*/ 7 h 22"/>
                <a:gd name="T6" fmla="*/ 14 w 18"/>
                <a:gd name="T7" fmla="*/ 14 h 22"/>
                <a:gd name="T8" fmla="*/ 17 w 18"/>
                <a:gd name="T9" fmla="*/ 21 h 22"/>
                <a:gd name="T10" fmla="*/ 10 w 18"/>
                <a:gd name="T11" fmla="*/ 21 h 22"/>
                <a:gd name="T12" fmla="*/ 2 w 18"/>
                <a:gd name="T13" fmla="*/ 21 h 22"/>
                <a:gd name="T14" fmla="*/ 0 w 18"/>
                <a:gd name="T15" fmla="*/ 19 h 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22"/>
                <a:gd name="T26" fmla="*/ 18 w 18"/>
                <a:gd name="T27" fmla="*/ 22 h 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22">
                  <a:moveTo>
                    <a:pt x="0" y="19"/>
                  </a:moveTo>
                  <a:lnTo>
                    <a:pt x="14" y="0"/>
                  </a:lnTo>
                  <a:lnTo>
                    <a:pt x="14" y="7"/>
                  </a:lnTo>
                  <a:lnTo>
                    <a:pt x="14" y="14"/>
                  </a:lnTo>
                  <a:lnTo>
                    <a:pt x="17" y="21"/>
                  </a:lnTo>
                  <a:lnTo>
                    <a:pt x="10" y="21"/>
                  </a:lnTo>
                  <a:lnTo>
                    <a:pt x="2" y="21"/>
                  </a:lnTo>
                  <a:lnTo>
                    <a:pt x="0" y="19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7" name="Freeform 184"/>
            <p:cNvSpPr>
              <a:spLocks/>
            </p:cNvSpPr>
            <p:nvPr/>
          </p:nvSpPr>
          <p:spPr bwMode="auto">
            <a:xfrm>
              <a:off x="4299" y="3407"/>
              <a:ext cx="23" cy="30"/>
            </a:xfrm>
            <a:custGeom>
              <a:avLst/>
              <a:gdLst>
                <a:gd name="T0" fmla="*/ 0 w 23"/>
                <a:gd name="T1" fmla="*/ 0 h 30"/>
                <a:gd name="T2" fmla="*/ 17 w 23"/>
                <a:gd name="T3" fmla="*/ 19 h 30"/>
                <a:gd name="T4" fmla="*/ 22 w 23"/>
                <a:gd name="T5" fmla="*/ 26 h 30"/>
                <a:gd name="T6" fmla="*/ 14 w 23"/>
                <a:gd name="T7" fmla="*/ 29 h 30"/>
                <a:gd name="T8" fmla="*/ 10 w 23"/>
                <a:gd name="T9" fmla="*/ 22 h 30"/>
                <a:gd name="T10" fmla="*/ 0 w 23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30"/>
                <a:gd name="T20" fmla="*/ 23 w 23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30">
                  <a:moveTo>
                    <a:pt x="0" y="0"/>
                  </a:moveTo>
                  <a:lnTo>
                    <a:pt x="17" y="19"/>
                  </a:lnTo>
                  <a:lnTo>
                    <a:pt x="22" y="26"/>
                  </a:lnTo>
                  <a:lnTo>
                    <a:pt x="14" y="29"/>
                  </a:lnTo>
                  <a:lnTo>
                    <a:pt x="10" y="22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8" name="Freeform 185"/>
            <p:cNvSpPr>
              <a:spLocks/>
            </p:cNvSpPr>
            <p:nvPr/>
          </p:nvSpPr>
          <p:spPr bwMode="auto">
            <a:xfrm>
              <a:off x="4039" y="3421"/>
              <a:ext cx="23" cy="35"/>
            </a:xfrm>
            <a:custGeom>
              <a:avLst/>
              <a:gdLst>
                <a:gd name="T0" fmla="*/ 22 w 23"/>
                <a:gd name="T1" fmla="*/ 34 h 35"/>
                <a:gd name="T2" fmla="*/ 3 w 23"/>
                <a:gd name="T3" fmla="*/ 32 h 35"/>
                <a:gd name="T4" fmla="*/ 5 w 23"/>
                <a:gd name="T5" fmla="*/ 24 h 35"/>
                <a:gd name="T6" fmla="*/ 8 w 23"/>
                <a:gd name="T7" fmla="*/ 17 h 35"/>
                <a:gd name="T8" fmla="*/ 0 w 23"/>
                <a:gd name="T9" fmla="*/ 15 h 35"/>
                <a:gd name="T10" fmla="*/ 0 w 23"/>
                <a:gd name="T11" fmla="*/ 8 h 35"/>
                <a:gd name="T12" fmla="*/ 5 w 23"/>
                <a:gd name="T13" fmla="*/ 0 h 35"/>
                <a:gd name="T14" fmla="*/ 12 w 23"/>
                <a:gd name="T15" fmla="*/ 0 h 35"/>
                <a:gd name="T16" fmla="*/ 15 w 23"/>
                <a:gd name="T17" fmla="*/ 8 h 35"/>
                <a:gd name="T18" fmla="*/ 15 w 23"/>
                <a:gd name="T19" fmla="*/ 15 h 35"/>
                <a:gd name="T20" fmla="*/ 12 w 23"/>
                <a:gd name="T21" fmla="*/ 22 h 35"/>
                <a:gd name="T22" fmla="*/ 12 w 23"/>
                <a:gd name="T23" fmla="*/ 29 h 35"/>
                <a:gd name="T24" fmla="*/ 22 w 23"/>
                <a:gd name="T25" fmla="*/ 34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"/>
                <a:gd name="T40" fmla="*/ 0 h 35"/>
                <a:gd name="T41" fmla="*/ 23 w 23"/>
                <a:gd name="T42" fmla="*/ 35 h 3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" h="35">
                  <a:moveTo>
                    <a:pt x="22" y="34"/>
                  </a:moveTo>
                  <a:lnTo>
                    <a:pt x="3" y="32"/>
                  </a:lnTo>
                  <a:lnTo>
                    <a:pt x="5" y="24"/>
                  </a:lnTo>
                  <a:lnTo>
                    <a:pt x="8" y="17"/>
                  </a:lnTo>
                  <a:lnTo>
                    <a:pt x="0" y="15"/>
                  </a:lnTo>
                  <a:lnTo>
                    <a:pt x="0" y="8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5" y="8"/>
                  </a:lnTo>
                  <a:lnTo>
                    <a:pt x="15" y="15"/>
                  </a:lnTo>
                  <a:lnTo>
                    <a:pt x="12" y="22"/>
                  </a:lnTo>
                  <a:lnTo>
                    <a:pt x="12" y="29"/>
                  </a:lnTo>
                  <a:lnTo>
                    <a:pt x="22" y="34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19" name="Freeform 186"/>
            <p:cNvSpPr>
              <a:spLocks/>
            </p:cNvSpPr>
            <p:nvPr/>
          </p:nvSpPr>
          <p:spPr bwMode="auto">
            <a:xfrm>
              <a:off x="4034" y="3516"/>
              <a:ext cx="17" cy="17"/>
            </a:xfrm>
            <a:custGeom>
              <a:avLst/>
              <a:gdLst>
                <a:gd name="T0" fmla="*/ 8 w 17"/>
                <a:gd name="T1" fmla="*/ 0 h 17"/>
                <a:gd name="T2" fmla="*/ 16 w 17"/>
                <a:gd name="T3" fmla="*/ 9 h 17"/>
                <a:gd name="T4" fmla="*/ 4 w 17"/>
                <a:gd name="T5" fmla="*/ 16 h 17"/>
                <a:gd name="T6" fmla="*/ 0 w 17"/>
                <a:gd name="T7" fmla="*/ 6 h 17"/>
                <a:gd name="T8" fmla="*/ 11 w 17"/>
                <a:gd name="T9" fmla="*/ 0 h 17"/>
                <a:gd name="T10" fmla="*/ 8 w 17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8" y="0"/>
                  </a:moveTo>
                  <a:lnTo>
                    <a:pt x="16" y="9"/>
                  </a:lnTo>
                  <a:lnTo>
                    <a:pt x="4" y="1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8" y="0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20" name="Freeform 187"/>
            <p:cNvSpPr>
              <a:spLocks/>
            </p:cNvSpPr>
            <p:nvPr/>
          </p:nvSpPr>
          <p:spPr bwMode="auto">
            <a:xfrm>
              <a:off x="4417" y="3646"/>
              <a:ext cx="165" cy="291"/>
            </a:xfrm>
            <a:custGeom>
              <a:avLst/>
              <a:gdLst>
                <a:gd name="T0" fmla="*/ 43 w 165"/>
                <a:gd name="T1" fmla="*/ 112 h 291"/>
                <a:gd name="T2" fmla="*/ 43 w 165"/>
                <a:gd name="T3" fmla="*/ 98 h 291"/>
                <a:gd name="T4" fmla="*/ 43 w 165"/>
                <a:gd name="T5" fmla="*/ 84 h 291"/>
                <a:gd name="T6" fmla="*/ 43 w 165"/>
                <a:gd name="T7" fmla="*/ 69 h 291"/>
                <a:gd name="T8" fmla="*/ 33 w 165"/>
                <a:gd name="T9" fmla="*/ 55 h 291"/>
                <a:gd name="T10" fmla="*/ 21 w 165"/>
                <a:gd name="T11" fmla="*/ 38 h 291"/>
                <a:gd name="T12" fmla="*/ 16 w 165"/>
                <a:gd name="T13" fmla="*/ 24 h 291"/>
                <a:gd name="T14" fmla="*/ 16 w 165"/>
                <a:gd name="T15" fmla="*/ 9 h 291"/>
                <a:gd name="T16" fmla="*/ 26 w 165"/>
                <a:gd name="T17" fmla="*/ 0 h 291"/>
                <a:gd name="T18" fmla="*/ 38 w 165"/>
                <a:gd name="T19" fmla="*/ 12 h 291"/>
                <a:gd name="T20" fmla="*/ 48 w 165"/>
                <a:gd name="T21" fmla="*/ 19 h 291"/>
                <a:gd name="T22" fmla="*/ 55 w 165"/>
                <a:gd name="T23" fmla="*/ 36 h 291"/>
                <a:gd name="T24" fmla="*/ 57 w 165"/>
                <a:gd name="T25" fmla="*/ 50 h 291"/>
                <a:gd name="T26" fmla="*/ 57 w 165"/>
                <a:gd name="T27" fmla="*/ 67 h 291"/>
                <a:gd name="T28" fmla="*/ 72 w 165"/>
                <a:gd name="T29" fmla="*/ 79 h 291"/>
                <a:gd name="T30" fmla="*/ 85 w 165"/>
                <a:gd name="T31" fmla="*/ 84 h 291"/>
                <a:gd name="T32" fmla="*/ 95 w 165"/>
                <a:gd name="T33" fmla="*/ 100 h 291"/>
                <a:gd name="T34" fmla="*/ 97 w 165"/>
                <a:gd name="T35" fmla="*/ 115 h 291"/>
                <a:gd name="T36" fmla="*/ 111 w 165"/>
                <a:gd name="T37" fmla="*/ 117 h 291"/>
                <a:gd name="T38" fmla="*/ 126 w 165"/>
                <a:gd name="T39" fmla="*/ 120 h 291"/>
                <a:gd name="T40" fmla="*/ 140 w 165"/>
                <a:gd name="T41" fmla="*/ 122 h 291"/>
                <a:gd name="T42" fmla="*/ 157 w 165"/>
                <a:gd name="T43" fmla="*/ 122 h 291"/>
                <a:gd name="T44" fmla="*/ 164 w 165"/>
                <a:gd name="T45" fmla="*/ 122 h 291"/>
                <a:gd name="T46" fmla="*/ 157 w 165"/>
                <a:gd name="T47" fmla="*/ 132 h 291"/>
                <a:gd name="T48" fmla="*/ 150 w 165"/>
                <a:gd name="T49" fmla="*/ 146 h 291"/>
                <a:gd name="T50" fmla="*/ 143 w 165"/>
                <a:gd name="T51" fmla="*/ 160 h 291"/>
                <a:gd name="T52" fmla="*/ 138 w 165"/>
                <a:gd name="T53" fmla="*/ 175 h 291"/>
                <a:gd name="T54" fmla="*/ 123 w 165"/>
                <a:gd name="T55" fmla="*/ 184 h 291"/>
                <a:gd name="T56" fmla="*/ 109 w 165"/>
                <a:gd name="T57" fmla="*/ 189 h 291"/>
                <a:gd name="T58" fmla="*/ 99 w 165"/>
                <a:gd name="T59" fmla="*/ 201 h 291"/>
                <a:gd name="T60" fmla="*/ 97 w 165"/>
                <a:gd name="T61" fmla="*/ 216 h 291"/>
                <a:gd name="T62" fmla="*/ 83 w 165"/>
                <a:gd name="T63" fmla="*/ 228 h 291"/>
                <a:gd name="T64" fmla="*/ 74 w 165"/>
                <a:gd name="T65" fmla="*/ 242 h 291"/>
                <a:gd name="T66" fmla="*/ 62 w 165"/>
                <a:gd name="T67" fmla="*/ 256 h 291"/>
                <a:gd name="T68" fmla="*/ 50 w 165"/>
                <a:gd name="T69" fmla="*/ 268 h 291"/>
                <a:gd name="T70" fmla="*/ 38 w 165"/>
                <a:gd name="T71" fmla="*/ 280 h 291"/>
                <a:gd name="T72" fmla="*/ 26 w 165"/>
                <a:gd name="T73" fmla="*/ 288 h 291"/>
                <a:gd name="T74" fmla="*/ 14 w 165"/>
                <a:gd name="T75" fmla="*/ 283 h 291"/>
                <a:gd name="T76" fmla="*/ 4 w 165"/>
                <a:gd name="T77" fmla="*/ 268 h 291"/>
                <a:gd name="T78" fmla="*/ 12 w 165"/>
                <a:gd name="T79" fmla="*/ 256 h 291"/>
                <a:gd name="T80" fmla="*/ 19 w 165"/>
                <a:gd name="T81" fmla="*/ 242 h 291"/>
                <a:gd name="T82" fmla="*/ 21 w 165"/>
                <a:gd name="T83" fmla="*/ 228 h 291"/>
                <a:gd name="T84" fmla="*/ 21 w 165"/>
                <a:gd name="T85" fmla="*/ 213 h 291"/>
                <a:gd name="T86" fmla="*/ 7 w 165"/>
                <a:gd name="T87" fmla="*/ 208 h 291"/>
                <a:gd name="T88" fmla="*/ 0 w 165"/>
                <a:gd name="T89" fmla="*/ 194 h 291"/>
                <a:gd name="T90" fmla="*/ 0 w 165"/>
                <a:gd name="T91" fmla="*/ 177 h 291"/>
                <a:gd name="T92" fmla="*/ 16 w 165"/>
                <a:gd name="T93" fmla="*/ 170 h 291"/>
                <a:gd name="T94" fmla="*/ 28 w 165"/>
                <a:gd name="T95" fmla="*/ 158 h 291"/>
                <a:gd name="T96" fmla="*/ 38 w 165"/>
                <a:gd name="T97" fmla="*/ 148 h 291"/>
                <a:gd name="T98" fmla="*/ 43 w 165"/>
                <a:gd name="T99" fmla="*/ 134 h 291"/>
                <a:gd name="T100" fmla="*/ 43 w 165"/>
                <a:gd name="T101" fmla="*/ 120 h 29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91"/>
                <a:gd name="T155" fmla="*/ 165 w 165"/>
                <a:gd name="T156" fmla="*/ 291 h 29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91">
                  <a:moveTo>
                    <a:pt x="43" y="122"/>
                  </a:moveTo>
                  <a:lnTo>
                    <a:pt x="43" y="112"/>
                  </a:lnTo>
                  <a:lnTo>
                    <a:pt x="43" y="105"/>
                  </a:lnTo>
                  <a:lnTo>
                    <a:pt x="43" y="98"/>
                  </a:lnTo>
                  <a:lnTo>
                    <a:pt x="43" y="91"/>
                  </a:lnTo>
                  <a:lnTo>
                    <a:pt x="43" y="84"/>
                  </a:lnTo>
                  <a:lnTo>
                    <a:pt x="43" y="76"/>
                  </a:lnTo>
                  <a:lnTo>
                    <a:pt x="43" y="69"/>
                  </a:lnTo>
                  <a:lnTo>
                    <a:pt x="40" y="62"/>
                  </a:lnTo>
                  <a:lnTo>
                    <a:pt x="33" y="55"/>
                  </a:lnTo>
                  <a:lnTo>
                    <a:pt x="26" y="48"/>
                  </a:lnTo>
                  <a:lnTo>
                    <a:pt x="21" y="38"/>
                  </a:lnTo>
                  <a:lnTo>
                    <a:pt x="16" y="31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16" y="9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1" y="7"/>
                  </a:lnTo>
                  <a:lnTo>
                    <a:pt x="38" y="12"/>
                  </a:lnTo>
                  <a:lnTo>
                    <a:pt x="45" y="12"/>
                  </a:lnTo>
                  <a:lnTo>
                    <a:pt x="48" y="19"/>
                  </a:lnTo>
                  <a:lnTo>
                    <a:pt x="52" y="26"/>
                  </a:lnTo>
                  <a:lnTo>
                    <a:pt x="55" y="36"/>
                  </a:lnTo>
                  <a:lnTo>
                    <a:pt x="57" y="43"/>
                  </a:lnTo>
                  <a:lnTo>
                    <a:pt x="57" y="50"/>
                  </a:lnTo>
                  <a:lnTo>
                    <a:pt x="57" y="60"/>
                  </a:lnTo>
                  <a:lnTo>
                    <a:pt x="57" y="67"/>
                  </a:lnTo>
                  <a:lnTo>
                    <a:pt x="64" y="74"/>
                  </a:lnTo>
                  <a:lnTo>
                    <a:pt x="72" y="79"/>
                  </a:lnTo>
                  <a:lnTo>
                    <a:pt x="79" y="79"/>
                  </a:lnTo>
                  <a:lnTo>
                    <a:pt x="85" y="84"/>
                  </a:lnTo>
                  <a:lnTo>
                    <a:pt x="92" y="93"/>
                  </a:lnTo>
                  <a:lnTo>
                    <a:pt x="95" y="100"/>
                  </a:lnTo>
                  <a:lnTo>
                    <a:pt x="95" y="108"/>
                  </a:lnTo>
                  <a:lnTo>
                    <a:pt x="97" y="115"/>
                  </a:lnTo>
                  <a:lnTo>
                    <a:pt x="104" y="117"/>
                  </a:lnTo>
                  <a:lnTo>
                    <a:pt x="111" y="117"/>
                  </a:lnTo>
                  <a:lnTo>
                    <a:pt x="119" y="120"/>
                  </a:lnTo>
                  <a:lnTo>
                    <a:pt x="126" y="120"/>
                  </a:lnTo>
                  <a:lnTo>
                    <a:pt x="133" y="122"/>
                  </a:lnTo>
                  <a:lnTo>
                    <a:pt x="140" y="122"/>
                  </a:lnTo>
                  <a:lnTo>
                    <a:pt x="147" y="122"/>
                  </a:lnTo>
                  <a:lnTo>
                    <a:pt x="157" y="122"/>
                  </a:lnTo>
                  <a:lnTo>
                    <a:pt x="162" y="115"/>
                  </a:lnTo>
                  <a:lnTo>
                    <a:pt x="164" y="122"/>
                  </a:lnTo>
                  <a:lnTo>
                    <a:pt x="164" y="129"/>
                  </a:lnTo>
                  <a:lnTo>
                    <a:pt x="157" y="132"/>
                  </a:lnTo>
                  <a:lnTo>
                    <a:pt x="155" y="139"/>
                  </a:lnTo>
                  <a:lnTo>
                    <a:pt x="150" y="146"/>
                  </a:lnTo>
                  <a:lnTo>
                    <a:pt x="150" y="156"/>
                  </a:lnTo>
                  <a:lnTo>
                    <a:pt x="143" y="160"/>
                  </a:lnTo>
                  <a:lnTo>
                    <a:pt x="138" y="168"/>
                  </a:lnTo>
                  <a:lnTo>
                    <a:pt x="138" y="175"/>
                  </a:lnTo>
                  <a:lnTo>
                    <a:pt x="131" y="180"/>
                  </a:lnTo>
                  <a:lnTo>
                    <a:pt x="123" y="184"/>
                  </a:lnTo>
                  <a:lnTo>
                    <a:pt x="116" y="187"/>
                  </a:lnTo>
                  <a:lnTo>
                    <a:pt x="109" y="189"/>
                  </a:lnTo>
                  <a:lnTo>
                    <a:pt x="102" y="194"/>
                  </a:lnTo>
                  <a:lnTo>
                    <a:pt x="99" y="201"/>
                  </a:lnTo>
                  <a:lnTo>
                    <a:pt x="99" y="208"/>
                  </a:lnTo>
                  <a:lnTo>
                    <a:pt x="97" y="216"/>
                  </a:lnTo>
                  <a:lnTo>
                    <a:pt x="90" y="223"/>
                  </a:lnTo>
                  <a:lnTo>
                    <a:pt x="83" y="228"/>
                  </a:lnTo>
                  <a:lnTo>
                    <a:pt x="81" y="235"/>
                  </a:lnTo>
                  <a:lnTo>
                    <a:pt x="74" y="242"/>
                  </a:lnTo>
                  <a:lnTo>
                    <a:pt x="67" y="249"/>
                  </a:lnTo>
                  <a:lnTo>
                    <a:pt x="62" y="256"/>
                  </a:lnTo>
                  <a:lnTo>
                    <a:pt x="55" y="261"/>
                  </a:lnTo>
                  <a:lnTo>
                    <a:pt x="50" y="268"/>
                  </a:lnTo>
                  <a:lnTo>
                    <a:pt x="43" y="273"/>
                  </a:lnTo>
                  <a:lnTo>
                    <a:pt x="38" y="280"/>
                  </a:lnTo>
                  <a:lnTo>
                    <a:pt x="33" y="288"/>
                  </a:lnTo>
                  <a:lnTo>
                    <a:pt x="26" y="288"/>
                  </a:lnTo>
                  <a:lnTo>
                    <a:pt x="19" y="290"/>
                  </a:lnTo>
                  <a:lnTo>
                    <a:pt x="14" y="283"/>
                  </a:lnTo>
                  <a:lnTo>
                    <a:pt x="7" y="276"/>
                  </a:lnTo>
                  <a:lnTo>
                    <a:pt x="4" y="268"/>
                  </a:lnTo>
                  <a:lnTo>
                    <a:pt x="4" y="261"/>
                  </a:lnTo>
                  <a:lnTo>
                    <a:pt x="12" y="256"/>
                  </a:lnTo>
                  <a:lnTo>
                    <a:pt x="14" y="249"/>
                  </a:lnTo>
                  <a:lnTo>
                    <a:pt x="19" y="242"/>
                  </a:lnTo>
                  <a:lnTo>
                    <a:pt x="21" y="235"/>
                  </a:lnTo>
                  <a:lnTo>
                    <a:pt x="21" y="228"/>
                  </a:lnTo>
                  <a:lnTo>
                    <a:pt x="21" y="220"/>
                  </a:lnTo>
                  <a:lnTo>
                    <a:pt x="21" y="213"/>
                  </a:lnTo>
                  <a:lnTo>
                    <a:pt x="14" y="211"/>
                  </a:lnTo>
                  <a:lnTo>
                    <a:pt x="7" y="208"/>
                  </a:lnTo>
                  <a:lnTo>
                    <a:pt x="4" y="201"/>
                  </a:lnTo>
                  <a:lnTo>
                    <a:pt x="0" y="194"/>
                  </a:lnTo>
                  <a:lnTo>
                    <a:pt x="0" y="184"/>
                  </a:lnTo>
                  <a:lnTo>
                    <a:pt x="0" y="177"/>
                  </a:lnTo>
                  <a:lnTo>
                    <a:pt x="7" y="172"/>
                  </a:lnTo>
                  <a:lnTo>
                    <a:pt x="16" y="170"/>
                  </a:lnTo>
                  <a:lnTo>
                    <a:pt x="24" y="165"/>
                  </a:lnTo>
                  <a:lnTo>
                    <a:pt x="28" y="158"/>
                  </a:lnTo>
                  <a:lnTo>
                    <a:pt x="31" y="151"/>
                  </a:lnTo>
                  <a:lnTo>
                    <a:pt x="38" y="148"/>
                  </a:lnTo>
                  <a:lnTo>
                    <a:pt x="38" y="141"/>
                  </a:lnTo>
                  <a:lnTo>
                    <a:pt x="43" y="134"/>
                  </a:lnTo>
                  <a:lnTo>
                    <a:pt x="43" y="127"/>
                  </a:lnTo>
                  <a:lnTo>
                    <a:pt x="43" y="120"/>
                  </a:lnTo>
                  <a:lnTo>
                    <a:pt x="26" y="98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21" name="Freeform 188"/>
            <p:cNvSpPr>
              <a:spLocks/>
            </p:cNvSpPr>
            <p:nvPr/>
          </p:nvSpPr>
          <p:spPr bwMode="auto">
            <a:xfrm>
              <a:off x="4111" y="3883"/>
              <a:ext cx="283" cy="289"/>
            </a:xfrm>
            <a:custGeom>
              <a:avLst/>
              <a:gdLst>
                <a:gd name="T0" fmla="*/ 255 w 283"/>
                <a:gd name="T1" fmla="*/ 0 h 289"/>
                <a:gd name="T2" fmla="*/ 258 w 283"/>
                <a:gd name="T3" fmla="*/ 15 h 289"/>
                <a:gd name="T4" fmla="*/ 270 w 283"/>
                <a:gd name="T5" fmla="*/ 22 h 289"/>
                <a:gd name="T6" fmla="*/ 282 w 283"/>
                <a:gd name="T7" fmla="*/ 31 h 289"/>
                <a:gd name="T8" fmla="*/ 282 w 283"/>
                <a:gd name="T9" fmla="*/ 46 h 289"/>
                <a:gd name="T10" fmla="*/ 279 w 283"/>
                <a:gd name="T11" fmla="*/ 60 h 289"/>
                <a:gd name="T12" fmla="*/ 270 w 283"/>
                <a:gd name="T13" fmla="*/ 75 h 289"/>
                <a:gd name="T14" fmla="*/ 260 w 283"/>
                <a:gd name="T15" fmla="*/ 89 h 289"/>
                <a:gd name="T16" fmla="*/ 253 w 283"/>
                <a:gd name="T17" fmla="*/ 103 h 289"/>
                <a:gd name="T18" fmla="*/ 248 w 283"/>
                <a:gd name="T19" fmla="*/ 118 h 289"/>
                <a:gd name="T20" fmla="*/ 241 w 283"/>
                <a:gd name="T21" fmla="*/ 132 h 289"/>
                <a:gd name="T22" fmla="*/ 238 w 283"/>
                <a:gd name="T23" fmla="*/ 147 h 289"/>
                <a:gd name="T24" fmla="*/ 224 w 283"/>
                <a:gd name="T25" fmla="*/ 149 h 289"/>
                <a:gd name="T26" fmla="*/ 211 w 283"/>
                <a:gd name="T27" fmla="*/ 149 h 289"/>
                <a:gd name="T28" fmla="*/ 199 w 283"/>
                <a:gd name="T29" fmla="*/ 156 h 289"/>
                <a:gd name="T30" fmla="*/ 184 w 283"/>
                <a:gd name="T31" fmla="*/ 168 h 289"/>
                <a:gd name="T32" fmla="*/ 172 w 283"/>
                <a:gd name="T33" fmla="*/ 178 h 289"/>
                <a:gd name="T34" fmla="*/ 160 w 283"/>
                <a:gd name="T35" fmla="*/ 192 h 289"/>
                <a:gd name="T36" fmla="*/ 153 w 283"/>
                <a:gd name="T37" fmla="*/ 207 h 289"/>
                <a:gd name="T38" fmla="*/ 143 w 283"/>
                <a:gd name="T39" fmla="*/ 216 h 289"/>
                <a:gd name="T40" fmla="*/ 141 w 283"/>
                <a:gd name="T41" fmla="*/ 231 h 289"/>
                <a:gd name="T42" fmla="*/ 127 w 283"/>
                <a:gd name="T43" fmla="*/ 240 h 289"/>
                <a:gd name="T44" fmla="*/ 112 w 283"/>
                <a:gd name="T45" fmla="*/ 250 h 289"/>
                <a:gd name="T46" fmla="*/ 98 w 283"/>
                <a:gd name="T47" fmla="*/ 255 h 289"/>
                <a:gd name="T48" fmla="*/ 83 w 283"/>
                <a:gd name="T49" fmla="*/ 257 h 289"/>
                <a:gd name="T50" fmla="*/ 70 w 283"/>
                <a:gd name="T51" fmla="*/ 257 h 289"/>
                <a:gd name="T52" fmla="*/ 56 w 283"/>
                <a:gd name="T53" fmla="*/ 257 h 289"/>
                <a:gd name="T54" fmla="*/ 41 w 283"/>
                <a:gd name="T55" fmla="*/ 267 h 289"/>
                <a:gd name="T56" fmla="*/ 36 w 283"/>
                <a:gd name="T57" fmla="*/ 281 h 289"/>
                <a:gd name="T58" fmla="*/ 22 w 283"/>
                <a:gd name="T59" fmla="*/ 288 h 289"/>
                <a:gd name="T60" fmla="*/ 24 w 283"/>
                <a:gd name="T61" fmla="*/ 279 h 289"/>
                <a:gd name="T62" fmla="*/ 32 w 283"/>
                <a:gd name="T63" fmla="*/ 264 h 289"/>
                <a:gd name="T64" fmla="*/ 39 w 283"/>
                <a:gd name="T65" fmla="*/ 255 h 289"/>
                <a:gd name="T66" fmla="*/ 39 w 283"/>
                <a:gd name="T67" fmla="*/ 257 h 289"/>
                <a:gd name="T68" fmla="*/ 24 w 283"/>
                <a:gd name="T69" fmla="*/ 252 h 289"/>
                <a:gd name="T70" fmla="*/ 10 w 283"/>
                <a:gd name="T71" fmla="*/ 240 h 289"/>
                <a:gd name="T72" fmla="*/ 0 w 283"/>
                <a:gd name="T73" fmla="*/ 223 h 289"/>
                <a:gd name="T74" fmla="*/ 15 w 283"/>
                <a:gd name="T75" fmla="*/ 214 h 289"/>
                <a:gd name="T76" fmla="*/ 22 w 283"/>
                <a:gd name="T77" fmla="*/ 199 h 289"/>
                <a:gd name="T78" fmla="*/ 34 w 283"/>
                <a:gd name="T79" fmla="*/ 187 h 289"/>
                <a:gd name="T80" fmla="*/ 48 w 283"/>
                <a:gd name="T81" fmla="*/ 173 h 289"/>
                <a:gd name="T82" fmla="*/ 63 w 283"/>
                <a:gd name="T83" fmla="*/ 163 h 289"/>
                <a:gd name="T84" fmla="*/ 76 w 283"/>
                <a:gd name="T85" fmla="*/ 154 h 289"/>
                <a:gd name="T86" fmla="*/ 91 w 283"/>
                <a:gd name="T87" fmla="*/ 151 h 289"/>
                <a:gd name="T88" fmla="*/ 105 w 283"/>
                <a:gd name="T89" fmla="*/ 144 h 289"/>
                <a:gd name="T90" fmla="*/ 119 w 283"/>
                <a:gd name="T91" fmla="*/ 135 h 289"/>
                <a:gd name="T92" fmla="*/ 136 w 283"/>
                <a:gd name="T93" fmla="*/ 127 h 289"/>
                <a:gd name="T94" fmla="*/ 153 w 283"/>
                <a:gd name="T95" fmla="*/ 120 h 289"/>
                <a:gd name="T96" fmla="*/ 167 w 283"/>
                <a:gd name="T97" fmla="*/ 108 h 289"/>
                <a:gd name="T98" fmla="*/ 179 w 283"/>
                <a:gd name="T99" fmla="*/ 94 h 289"/>
                <a:gd name="T100" fmla="*/ 191 w 283"/>
                <a:gd name="T101" fmla="*/ 77 h 289"/>
                <a:gd name="T102" fmla="*/ 203 w 283"/>
                <a:gd name="T103" fmla="*/ 63 h 289"/>
                <a:gd name="T104" fmla="*/ 214 w 283"/>
                <a:gd name="T105" fmla="*/ 51 h 289"/>
                <a:gd name="T106" fmla="*/ 224 w 283"/>
                <a:gd name="T107" fmla="*/ 34 h 289"/>
                <a:gd name="T108" fmla="*/ 234 w 283"/>
                <a:gd name="T109" fmla="*/ 19 h 289"/>
                <a:gd name="T110" fmla="*/ 241 w 283"/>
                <a:gd name="T111" fmla="*/ 5 h 2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"/>
                <a:gd name="T169" fmla="*/ 0 h 289"/>
                <a:gd name="T170" fmla="*/ 283 w 283"/>
                <a:gd name="T171" fmla="*/ 289 h 2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" h="289">
                  <a:moveTo>
                    <a:pt x="236" y="5"/>
                  </a:moveTo>
                  <a:lnTo>
                    <a:pt x="255" y="0"/>
                  </a:lnTo>
                  <a:lnTo>
                    <a:pt x="258" y="7"/>
                  </a:lnTo>
                  <a:lnTo>
                    <a:pt x="258" y="15"/>
                  </a:lnTo>
                  <a:lnTo>
                    <a:pt x="262" y="22"/>
                  </a:lnTo>
                  <a:lnTo>
                    <a:pt x="270" y="22"/>
                  </a:lnTo>
                  <a:lnTo>
                    <a:pt x="277" y="24"/>
                  </a:lnTo>
                  <a:lnTo>
                    <a:pt x="282" y="31"/>
                  </a:lnTo>
                  <a:lnTo>
                    <a:pt x="282" y="39"/>
                  </a:lnTo>
                  <a:lnTo>
                    <a:pt x="282" y="46"/>
                  </a:lnTo>
                  <a:lnTo>
                    <a:pt x="282" y="53"/>
                  </a:lnTo>
                  <a:lnTo>
                    <a:pt x="279" y="60"/>
                  </a:lnTo>
                  <a:lnTo>
                    <a:pt x="277" y="67"/>
                  </a:lnTo>
                  <a:lnTo>
                    <a:pt x="270" y="75"/>
                  </a:lnTo>
                  <a:lnTo>
                    <a:pt x="267" y="82"/>
                  </a:lnTo>
                  <a:lnTo>
                    <a:pt x="260" y="89"/>
                  </a:lnTo>
                  <a:lnTo>
                    <a:pt x="258" y="96"/>
                  </a:lnTo>
                  <a:lnTo>
                    <a:pt x="253" y="103"/>
                  </a:lnTo>
                  <a:lnTo>
                    <a:pt x="250" y="111"/>
                  </a:lnTo>
                  <a:lnTo>
                    <a:pt x="248" y="118"/>
                  </a:lnTo>
                  <a:lnTo>
                    <a:pt x="246" y="125"/>
                  </a:lnTo>
                  <a:lnTo>
                    <a:pt x="241" y="132"/>
                  </a:lnTo>
                  <a:lnTo>
                    <a:pt x="241" y="139"/>
                  </a:lnTo>
                  <a:lnTo>
                    <a:pt x="238" y="147"/>
                  </a:lnTo>
                  <a:lnTo>
                    <a:pt x="231" y="149"/>
                  </a:lnTo>
                  <a:lnTo>
                    <a:pt x="224" y="149"/>
                  </a:lnTo>
                  <a:lnTo>
                    <a:pt x="217" y="149"/>
                  </a:lnTo>
                  <a:lnTo>
                    <a:pt x="211" y="149"/>
                  </a:lnTo>
                  <a:lnTo>
                    <a:pt x="203" y="149"/>
                  </a:lnTo>
                  <a:lnTo>
                    <a:pt x="199" y="156"/>
                  </a:lnTo>
                  <a:lnTo>
                    <a:pt x="191" y="163"/>
                  </a:lnTo>
                  <a:lnTo>
                    <a:pt x="184" y="168"/>
                  </a:lnTo>
                  <a:lnTo>
                    <a:pt x="179" y="175"/>
                  </a:lnTo>
                  <a:lnTo>
                    <a:pt x="172" y="178"/>
                  </a:lnTo>
                  <a:lnTo>
                    <a:pt x="165" y="185"/>
                  </a:lnTo>
                  <a:lnTo>
                    <a:pt x="160" y="192"/>
                  </a:lnTo>
                  <a:lnTo>
                    <a:pt x="158" y="199"/>
                  </a:lnTo>
                  <a:lnTo>
                    <a:pt x="153" y="207"/>
                  </a:lnTo>
                  <a:lnTo>
                    <a:pt x="151" y="214"/>
                  </a:lnTo>
                  <a:lnTo>
                    <a:pt x="143" y="216"/>
                  </a:lnTo>
                  <a:lnTo>
                    <a:pt x="143" y="223"/>
                  </a:lnTo>
                  <a:lnTo>
                    <a:pt x="141" y="231"/>
                  </a:lnTo>
                  <a:lnTo>
                    <a:pt x="134" y="235"/>
                  </a:lnTo>
                  <a:lnTo>
                    <a:pt x="127" y="240"/>
                  </a:lnTo>
                  <a:lnTo>
                    <a:pt x="119" y="245"/>
                  </a:lnTo>
                  <a:lnTo>
                    <a:pt x="112" y="250"/>
                  </a:lnTo>
                  <a:lnTo>
                    <a:pt x="105" y="252"/>
                  </a:lnTo>
                  <a:lnTo>
                    <a:pt x="98" y="255"/>
                  </a:lnTo>
                  <a:lnTo>
                    <a:pt x="91" y="257"/>
                  </a:lnTo>
                  <a:lnTo>
                    <a:pt x="83" y="257"/>
                  </a:lnTo>
                  <a:lnTo>
                    <a:pt x="76" y="257"/>
                  </a:lnTo>
                  <a:lnTo>
                    <a:pt x="70" y="257"/>
                  </a:lnTo>
                  <a:lnTo>
                    <a:pt x="63" y="257"/>
                  </a:lnTo>
                  <a:lnTo>
                    <a:pt x="56" y="257"/>
                  </a:lnTo>
                  <a:lnTo>
                    <a:pt x="48" y="259"/>
                  </a:lnTo>
                  <a:lnTo>
                    <a:pt x="41" y="267"/>
                  </a:lnTo>
                  <a:lnTo>
                    <a:pt x="39" y="274"/>
                  </a:lnTo>
                  <a:lnTo>
                    <a:pt x="36" y="281"/>
                  </a:lnTo>
                  <a:lnTo>
                    <a:pt x="29" y="283"/>
                  </a:lnTo>
                  <a:lnTo>
                    <a:pt x="22" y="288"/>
                  </a:lnTo>
                  <a:lnTo>
                    <a:pt x="17" y="281"/>
                  </a:lnTo>
                  <a:lnTo>
                    <a:pt x="24" y="279"/>
                  </a:lnTo>
                  <a:lnTo>
                    <a:pt x="27" y="271"/>
                  </a:lnTo>
                  <a:lnTo>
                    <a:pt x="32" y="264"/>
                  </a:lnTo>
                  <a:lnTo>
                    <a:pt x="32" y="257"/>
                  </a:lnTo>
                  <a:lnTo>
                    <a:pt x="39" y="255"/>
                  </a:lnTo>
                  <a:lnTo>
                    <a:pt x="46" y="257"/>
                  </a:lnTo>
                  <a:lnTo>
                    <a:pt x="39" y="257"/>
                  </a:lnTo>
                  <a:lnTo>
                    <a:pt x="32" y="257"/>
                  </a:lnTo>
                  <a:lnTo>
                    <a:pt x="24" y="252"/>
                  </a:lnTo>
                  <a:lnTo>
                    <a:pt x="12" y="247"/>
                  </a:lnTo>
                  <a:lnTo>
                    <a:pt x="10" y="240"/>
                  </a:lnTo>
                  <a:lnTo>
                    <a:pt x="5" y="231"/>
                  </a:lnTo>
                  <a:lnTo>
                    <a:pt x="0" y="223"/>
                  </a:lnTo>
                  <a:lnTo>
                    <a:pt x="8" y="221"/>
                  </a:lnTo>
                  <a:lnTo>
                    <a:pt x="15" y="214"/>
                  </a:lnTo>
                  <a:lnTo>
                    <a:pt x="17" y="207"/>
                  </a:lnTo>
                  <a:lnTo>
                    <a:pt x="22" y="199"/>
                  </a:lnTo>
                  <a:lnTo>
                    <a:pt x="27" y="192"/>
                  </a:lnTo>
                  <a:lnTo>
                    <a:pt x="34" y="187"/>
                  </a:lnTo>
                  <a:lnTo>
                    <a:pt x="41" y="183"/>
                  </a:lnTo>
                  <a:lnTo>
                    <a:pt x="48" y="173"/>
                  </a:lnTo>
                  <a:lnTo>
                    <a:pt x="56" y="168"/>
                  </a:lnTo>
                  <a:lnTo>
                    <a:pt x="63" y="163"/>
                  </a:lnTo>
                  <a:lnTo>
                    <a:pt x="70" y="159"/>
                  </a:lnTo>
                  <a:lnTo>
                    <a:pt x="76" y="154"/>
                  </a:lnTo>
                  <a:lnTo>
                    <a:pt x="83" y="151"/>
                  </a:lnTo>
                  <a:lnTo>
                    <a:pt x="91" y="151"/>
                  </a:lnTo>
                  <a:lnTo>
                    <a:pt x="98" y="147"/>
                  </a:lnTo>
                  <a:lnTo>
                    <a:pt x="105" y="144"/>
                  </a:lnTo>
                  <a:lnTo>
                    <a:pt x="112" y="139"/>
                  </a:lnTo>
                  <a:lnTo>
                    <a:pt x="119" y="135"/>
                  </a:lnTo>
                  <a:lnTo>
                    <a:pt x="127" y="132"/>
                  </a:lnTo>
                  <a:lnTo>
                    <a:pt x="136" y="127"/>
                  </a:lnTo>
                  <a:lnTo>
                    <a:pt x="146" y="125"/>
                  </a:lnTo>
                  <a:lnTo>
                    <a:pt x="153" y="120"/>
                  </a:lnTo>
                  <a:lnTo>
                    <a:pt x="160" y="115"/>
                  </a:lnTo>
                  <a:lnTo>
                    <a:pt x="167" y="108"/>
                  </a:lnTo>
                  <a:lnTo>
                    <a:pt x="175" y="101"/>
                  </a:lnTo>
                  <a:lnTo>
                    <a:pt x="179" y="94"/>
                  </a:lnTo>
                  <a:lnTo>
                    <a:pt x="187" y="87"/>
                  </a:lnTo>
                  <a:lnTo>
                    <a:pt x="191" y="77"/>
                  </a:lnTo>
                  <a:lnTo>
                    <a:pt x="196" y="70"/>
                  </a:lnTo>
                  <a:lnTo>
                    <a:pt x="203" y="63"/>
                  </a:lnTo>
                  <a:lnTo>
                    <a:pt x="208" y="55"/>
                  </a:lnTo>
                  <a:lnTo>
                    <a:pt x="214" y="51"/>
                  </a:lnTo>
                  <a:lnTo>
                    <a:pt x="219" y="43"/>
                  </a:lnTo>
                  <a:lnTo>
                    <a:pt x="224" y="34"/>
                  </a:lnTo>
                  <a:lnTo>
                    <a:pt x="231" y="27"/>
                  </a:lnTo>
                  <a:lnTo>
                    <a:pt x="234" y="19"/>
                  </a:lnTo>
                  <a:lnTo>
                    <a:pt x="234" y="12"/>
                  </a:lnTo>
                  <a:lnTo>
                    <a:pt x="241" y="5"/>
                  </a:lnTo>
                  <a:lnTo>
                    <a:pt x="236" y="5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422" name="Freeform 189"/>
            <p:cNvSpPr>
              <a:spLocks/>
            </p:cNvSpPr>
            <p:nvPr/>
          </p:nvSpPr>
          <p:spPr bwMode="auto">
            <a:xfrm>
              <a:off x="1317" y="381"/>
              <a:ext cx="1218" cy="530"/>
            </a:xfrm>
            <a:custGeom>
              <a:avLst/>
              <a:gdLst>
                <a:gd name="T0" fmla="*/ 36 w 1218"/>
                <a:gd name="T1" fmla="*/ 505 h 530"/>
                <a:gd name="T2" fmla="*/ 33 w 1218"/>
                <a:gd name="T3" fmla="*/ 475 h 530"/>
                <a:gd name="T4" fmla="*/ 21 w 1218"/>
                <a:gd name="T5" fmla="*/ 451 h 530"/>
                <a:gd name="T6" fmla="*/ 9 w 1218"/>
                <a:gd name="T7" fmla="*/ 424 h 530"/>
                <a:gd name="T8" fmla="*/ 0 w 1218"/>
                <a:gd name="T9" fmla="*/ 400 h 530"/>
                <a:gd name="T10" fmla="*/ 0 w 1218"/>
                <a:gd name="T11" fmla="*/ 373 h 530"/>
                <a:gd name="T12" fmla="*/ 27 w 1218"/>
                <a:gd name="T13" fmla="*/ 364 h 530"/>
                <a:gd name="T14" fmla="*/ 57 w 1218"/>
                <a:gd name="T15" fmla="*/ 361 h 530"/>
                <a:gd name="T16" fmla="*/ 84 w 1218"/>
                <a:gd name="T17" fmla="*/ 352 h 530"/>
                <a:gd name="T18" fmla="*/ 110 w 1218"/>
                <a:gd name="T19" fmla="*/ 337 h 530"/>
                <a:gd name="T20" fmla="*/ 146 w 1218"/>
                <a:gd name="T21" fmla="*/ 325 h 530"/>
                <a:gd name="T22" fmla="*/ 182 w 1218"/>
                <a:gd name="T23" fmla="*/ 304 h 530"/>
                <a:gd name="T24" fmla="*/ 188 w 1218"/>
                <a:gd name="T25" fmla="*/ 274 h 530"/>
                <a:gd name="T26" fmla="*/ 179 w 1218"/>
                <a:gd name="T27" fmla="*/ 252 h 530"/>
                <a:gd name="T28" fmla="*/ 179 w 1218"/>
                <a:gd name="T29" fmla="*/ 222 h 530"/>
                <a:gd name="T30" fmla="*/ 179 w 1218"/>
                <a:gd name="T31" fmla="*/ 195 h 530"/>
                <a:gd name="T32" fmla="*/ 170 w 1218"/>
                <a:gd name="T33" fmla="*/ 171 h 530"/>
                <a:gd name="T34" fmla="*/ 200 w 1218"/>
                <a:gd name="T35" fmla="*/ 168 h 530"/>
                <a:gd name="T36" fmla="*/ 227 w 1218"/>
                <a:gd name="T37" fmla="*/ 162 h 530"/>
                <a:gd name="T38" fmla="*/ 230 w 1218"/>
                <a:gd name="T39" fmla="*/ 132 h 530"/>
                <a:gd name="T40" fmla="*/ 236 w 1218"/>
                <a:gd name="T41" fmla="*/ 105 h 530"/>
                <a:gd name="T42" fmla="*/ 265 w 1218"/>
                <a:gd name="T43" fmla="*/ 96 h 530"/>
                <a:gd name="T44" fmla="*/ 292 w 1218"/>
                <a:gd name="T45" fmla="*/ 96 h 530"/>
                <a:gd name="T46" fmla="*/ 307 w 1218"/>
                <a:gd name="T47" fmla="*/ 78 h 530"/>
                <a:gd name="T48" fmla="*/ 313 w 1218"/>
                <a:gd name="T49" fmla="*/ 51 h 530"/>
                <a:gd name="T50" fmla="*/ 328 w 1218"/>
                <a:gd name="T51" fmla="*/ 24 h 530"/>
                <a:gd name="T52" fmla="*/ 355 w 1218"/>
                <a:gd name="T53" fmla="*/ 3 h 530"/>
                <a:gd name="T54" fmla="*/ 385 w 1218"/>
                <a:gd name="T55" fmla="*/ 0 h 530"/>
                <a:gd name="T56" fmla="*/ 403 w 1218"/>
                <a:gd name="T57" fmla="*/ 30 h 530"/>
                <a:gd name="T58" fmla="*/ 435 w 1218"/>
                <a:gd name="T59" fmla="*/ 54 h 530"/>
                <a:gd name="T60" fmla="*/ 468 w 1218"/>
                <a:gd name="T61" fmla="*/ 60 h 530"/>
                <a:gd name="T62" fmla="*/ 483 w 1218"/>
                <a:gd name="T63" fmla="*/ 87 h 530"/>
                <a:gd name="T64" fmla="*/ 489 w 1218"/>
                <a:gd name="T65" fmla="*/ 114 h 530"/>
                <a:gd name="T66" fmla="*/ 489 w 1218"/>
                <a:gd name="T67" fmla="*/ 141 h 530"/>
                <a:gd name="T68" fmla="*/ 498 w 1218"/>
                <a:gd name="T69" fmla="*/ 168 h 530"/>
                <a:gd name="T70" fmla="*/ 531 w 1218"/>
                <a:gd name="T71" fmla="*/ 174 h 530"/>
                <a:gd name="T72" fmla="*/ 564 w 1218"/>
                <a:gd name="T73" fmla="*/ 177 h 530"/>
                <a:gd name="T74" fmla="*/ 603 w 1218"/>
                <a:gd name="T75" fmla="*/ 189 h 530"/>
                <a:gd name="T76" fmla="*/ 635 w 1218"/>
                <a:gd name="T77" fmla="*/ 201 h 530"/>
                <a:gd name="T78" fmla="*/ 653 w 1218"/>
                <a:gd name="T79" fmla="*/ 228 h 530"/>
                <a:gd name="T80" fmla="*/ 674 w 1218"/>
                <a:gd name="T81" fmla="*/ 249 h 530"/>
                <a:gd name="T82" fmla="*/ 701 w 1218"/>
                <a:gd name="T83" fmla="*/ 264 h 530"/>
                <a:gd name="T84" fmla="*/ 734 w 1218"/>
                <a:gd name="T85" fmla="*/ 274 h 530"/>
                <a:gd name="T86" fmla="*/ 767 w 1218"/>
                <a:gd name="T87" fmla="*/ 277 h 530"/>
                <a:gd name="T88" fmla="*/ 799 w 1218"/>
                <a:gd name="T89" fmla="*/ 280 h 530"/>
                <a:gd name="T90" fmla="*/ 826 w 1218"/>
                <a:gd name="T91" fmla="*/ 283 h 530"/>
                <a:gd name="T92" fmla="*/ 859 w 1218"/>
                <a:gd name="T93" fmla="*/ 289 h 530"/>
                <a:gd name="T94" fmla="*/ 895 w 1218"/>
                <a:gd name="T95" fmla="*/ 304 h 530"/>
                <a:gd name="T96" fmla="*/ 928 w 1218"/>
                <a:gd name="T97" fmla="*/ 310 h 530"/>
                <a:gd name="T98" fmla="*/ 957 w 1218"/>
                <a:gd name="T99" fmla="*/ 316 h 530"/>
                <a:gd name="T100" fmla="*/ 993 w 1218"/>
                <a:gd name="T101" fmla="*/ 310 h 530"/>
                <a:gd name="T102" fmla="*/ 1020 w 1218"/>
                <a:gd name="T103" fmla="*/ 295 h 530"/>
                <a:gd name="T104" fmla="*/ 1053 w 1218"/>
                <a:gd name="T105" fmla="*/ 286 h 530"/>
                <a:gd name="T106" fmla="*/ 1089 w 1218"/>
                <a:gd name="T107" fmla="*/ 286 h 530"/>
                <a:gd name="T108" fmla="*/ 1119 w 1218"/>
                <a:gd name="T109" fmla="*/ 264 h 530"/>
                <a:gd name="T110" fmla="*/ 1142 w 1218"/>
                <a:gd name="T111" fmla="*/ 240 h 530"/>
                <a:gd name="T112" fmla="*/ 1145 w 1218"/>
                <a:gd name="T113" fmla="*/ 213 h 530"/>
                <a:gd name="T114" fmla="*/ 1128 w 1218"/>
                <a:gd name="T115" fmla="*/ 189 h 530"/>
                <a:gd name="T116" fmla="*/ 1145 w 1218"/>
                <a:gd name="T117" fmla="*/ 171 h 530"/>
                <a:gd name="T118" fmla="*/ 1175 w 1218"/>
                <a:gd name="T119" fmla="*/ 177 h 530"/>
                <a:gd name="T120" fmla="*/ 1205 w 1218"/>
                <a:gd name="T121" fmla="*/ 195 h 53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18"/>
                <a:gd name="T184" fmla="*/ 0 h 530"/>
                <a:gd name="T185" fmla="*/ 1218 w 1218"/>
                <a:gd name="T186" fmla="*/ 530 h 53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18" h="530">
                  <a:moveTo>
                    <a:pt x="24" y="529"/>
                  </a:moveTo>
                  <a:lnTo>
                    <a:pt x="39" y="514"/>
                  </a:lnTo>
                  <a:lnTo>
                    <a:pt x="36" y="505"/>
                  </a:lnTo>
                  <a:lnTo>
                    <a:pt x="33" y="496"/>
                  </a:lnTo>
                  <a:lnTo>
                    <a:pt x="33" y="487"/>
                  </a:lnTo>
                  <a:lnTo>
                    <a:pt x="33" y="475"/>
                  </a:lnTo>
                  <a:lnTo>
                    <a:pt x="33" y="466"/>
                  </a:lnTo>
                  <a:lnTo>
                    <a:pt x="30" y="457"/>
                  </a:lnTo>
                  <a:lnTo>
                    <a:pt x="21" y="451"/>
                  </a:lnTo>
                  <a:lnTo>
                    <a:pt x="15" y="442"/>
                  </a:lnTo>
                  <a:lnTo>
                    <a:pt x="12" y="433"/>
                  </a:lnTo>
                  <a:lnTo>
                    <a:pt x="9" y="424"/>
                  </a:lnTo>
                  <a:lnTo>
                    <a:pt x="0" y="421"/>
                  </a:lnTo>
                  <a:lnTo>
                    <a:pt x="0" y="409"/>
                  </a:lnTo>
                  <a:lnTo>
                    <a:pt x="0" y="400"/>
                  </a:lnTo>
                  <a:lnTo>
                    <a:pt x="0" y="391"/>
                  </a:lnTo>
                  <a:lnTo>
                    <a:pt x="0" y="382"/>
                  </a:lnTo>
                  <a:lnTo>
                    <a:pt x="0" y="373"/>
                  </a:lnTo>
                  <a:lnTo>
                    <a:pt x="9" y="370"/>
                  </a:lnTo>
                  <a:lnTo>
                    <a:pt x="18" y="367"/>
                  </a:lnTo>
                  <a:lnTo>
                    <a:pt x="27" y="364"/>
                  </a:lnTo>
                  <a:lnTo>
                    <a:pt x="39" y="364"/>
                  </a:lnTo>
                  <a:lnTo>
                    <a:pt x="48" y="361"/>
                  </a:lnTo>
                  <a:lnTo>
                    <a:pt x="57" y="361"/>
                  </a:lnTo>
                  <a:lnTo>
                    <a:pt x="66" y="361"/>
                  </a:lnTo>
                  <a:lnTo>
                    <a:pt x="75" y="361"/>
                  </a:lnTo>
                  <a:lnTo>
                    <a:pt x="84" y="352"/>
                  </a:lnTo>
                  <a:lnTo>
                    <a:pt x="92" y="346"/>
                  </a:lnTo>
                  <a:lnTo>
                    <a:pt x="101" y="340"/>
                  </a:lnTo>
                  <a:lnTo>
                    <a:pt x="110" y="337"/>
                  </a:lnTo>
                  <a:lnTo>
                    <a:pt x="122" y="334"/>
                  </a:lnTo>
                  <a:lnTo>
                    <a:pt x="134" y="328"/>
                  </a:lnTo>
                  <a:lnTo>
                    <a:pt x="146" y="325"/>
                  </a:lnTo>
                  <a:lnTo>
                    <a:pt x="158" y="316"/>
                  </a:lnTo>
                  <a:lnTo>
                    <a:pt x="170" y="313"/>
                  </a:lnTo>
                  <a:lnTo>
                    <a:pt x="182" y="304"/>
                  </a:lnTo>
                  <a:lnTo>
                    <a:pt x="188" y="292"/>
                  </a:lnTo>
                  <a:lnTo>
                    <a:pt x="188" y="283"/>
                  </a:lnTo>
                  <a:lnTo>
                    <a:pt x="188" y="274"/>
                  </a:lnTo>
                  <a:lnTo>
                    <a:pt x="188" y="264"/>
                  </a:lnTo>
                  <a:lnTo>
                    <a:pt x="179" y="261"/>
                  </a:lnTo>
                  <a:lnTo>
                    <a:pt x="179" y="252"/>
                  </a:lnTo>
                  <a:lnTo>
                    <a:pt x="179" y="243"/>
                  </a:lnTo>
                  <a:lnTo>
                    <a:pt x="179" y="234"/>
                  </a:lnTo>
                  <a:lnTo>
                    <a:pt x="179" y="222"/>
                  </a:lnTo>
                  <a:lnTo>
                    <a:pt x="179" y="213"/>
                  </a:lnTo>
                  <a:lnTo>
                    <a:pt x="179" y="204"/>
                  </a:lnTo>
                  <a:lnTo>
                    <a:pt x="179" y="195"/>
                  </a:lnTo>
                  <a:lnTo>
                    <a:pt x="170" y="192"/>
                  </a:lnTo>
                  <a:lnTo>
                    <a:pt x="164" y="180"/>
                  </a:lnTo>
                  <a:lnTo>
                    <a:pt x="170" y="171"/>
                  </a:lnTo>
                  <a:lnTo>
                    <a:pt x="182" y="168"/>
                  </a:lnTo>
                  <a:lnTo>
                    <a:pt x="191" y="168"/>
                  </a:lnTo>
                  <a:lnTo>
                    <a:pt x="200" y="168"/>
                  </a:lnTo>
                  <a:lnTo>
                    <a:pt x="209" y="168"/>
                  </a:lnTo>
                  <a:lnTo>
                    <a:pt x="218" y="165"/>
                  </a:lnTo>
                  <a:lnTo>
                    <a:pt x="227" y="162"/>
                  </a:lnTo>
                  <a:lnTo>
                    <a:pt x="230" y="150"/>
                  </a:lnTo>
                  <a:lnTo>
                    <a:pt x="230" y="141"/>
                  </a:lnTo>
                  <a:lnTo>
                    <a:pt x="230" y="132"/>
                  </a:lnTo>
                  <a:lnTo>
                    <a:pt x="227" y="123"/>
                  </a:lnTo>
                  <a:lnTo>
                    <a:pt x="227" y="114"/>
                  </a:lnTo>
                  <a:lnTo>
                    <a:pt x="236" y="105"/>
                  </a:lnTo>
                  <a:lnTo>
                    <a:pt x="245" y="102"/>
                  </a:lnTo>
                  <a:lnTo>
                    <a:pt x="254" y="96"/>
                  </a:lnTo>
                  <a:lnTo>
                    <a:pt x="265" y="96"/>
                  </a:lnTo>
                  <a:lnTo>
                    <a:pt x="274" y="96"/>
                  </a:lnTo>
                  <a:lnTo>
                    <a:pt x="283" y="96"/>
                  </a:lnTo>
                  <a:lnTo>
                    <a:pt x="292" y="96"/>
                  </a:lnTo>
                  <a:lnTo>
                    <a:pt x="301" y="96"/>
                  </a:lnTo>
                  <a:lnTo>
                    <a:pt x="304" y="87"/>
                  </a:lnTo>
                  <a:lnTo>
                    <a:pt x="307" y="78"/>
                  </a:lnTo>
                  <a:lnTo>
                    <a:pt x="313" y="69"/>
                  </a:lnTo>
                  <a:lnTo>
                    <a:pt x="313" y="60"/>
                  </a:lnTo>
                  <a:lnTo>
                    <a:pt x="313" y="51"/>
                  </a:lnTo>
                  <a:lnTo>
                    <a:pt x="313" y="42"/>
                  </a:lnTo>
                  <a:lnTo>
                    <a:pt x="319" y="30"/>
                  </a:lnTo>
                  <a:lnTo>
                    <a:pt x="328" y="24"/>
                  </a:lnTo>
                  <a:lnTo>
                    <a:pt x="337" y="18"/>
                  </a:lnTo>
                  <a:lnTo>
                    <a:pt x="346" y="9"/>
                  </a:lnTo>
                  <a:lnTo>
                    <a:pt x="355" y="3"/>
                  </a:lnTo>
                  <a:lnTo>
                    <a:pt x="364" y="0"/>
                  </a:lnTo>
                  <a:lnTo>
                    <a:pt x="373" y="0"/>
                  </a:lnTo>
                  <a:lnTo>
                    <a:pt x="385" y="0"/>
                  </a:lnTo>
                  <a:lnTo>
                    <a:pt x="394" y="12"/>
                  </a:lnTo>
                  <a:lnTo>
                    <a:pt x="400" y="21"/>
                  </a:lnTo>
                  <a:lnTo>
                    <a:pt x="403" y="30"/>
                  </a:lnTo>
                  <a:lnTo>
                    <a:pt x="412" y="39"/>
                  </a:lnTo>
                  <a:lnTo>
                    <a:pt x="421" y="42"/>
                  </a:lnTo>
                  <a:lnTo>
                    <a:pt x="435" y="54"/>
                  </a:lnTo>
                  <a:lnTo>
                    <a:pt x="444" y="54"/>
                  </a:lnTo>
                  <a:lnTo>
                    <a:pt x="456" y="57"/>
                  </a:lnTo>
                  <a:lnTo>
                    <a:pt x="468" y="60"/>
                  </a:lnTo>
                  <a:lnTo>
                    <a:pt x="471" y="69"/>
                  </a:lnTo>
                  <a:lnTo>
                    <a:pt x="474" y="78"/>
                  </a:lnTo>
                  <a:lnTo>
                    <a:pt x="483" y="87"/>
                  </a:lnTo>
                  <a:lnTo>
                    <a:pt x="489" y="96"/>
                  </a:lnTo>
                  <a:lnTo>
                    <a:pt x="492" y="105"/>
                  </a:lnTo>
                  <a:lnTo>
                    <a:pt x="489" y="114"/>
                  </a:lnTo>
                  <a:lnTo>
                    <a:pt x="489" y="123"/>
                  </a:lnTo>
                  <a:lnTo>
                    <a:pt x="489" y="132"/>
                  </a:lnTo>
                  <a:lnTo>
                    <a:pt x="489" y="141"/>
                  </a:lnTo>
                  <a:lnTo>
                    <a:pt x="489" y="150"/>
                  </a:lnTo>
                  <a:lnTo>
                    <a:pt x="489" y="159"/>
                  </a:lnTo>
                  <a:lnTo>
                    <a:pt x="498" y="168"/>
                  </a:lnTo>
                  <a:lnTo>
                    <a:pt x="507" y="171"/>
                  </a:lnTo>
                  <a:lnTo>
                    <a:pt x="516" y="171"/>
                  </a:lnTo>
                  <a:lnTo>
                    <a:pt x="531" y="174"/>
                  </a:lnTo>
                  <a:lnTo>
                    <a:pt x="543" y="174"/>
                  </a:lnTo>
                  <a:lnTo>
                    <a:pt x="555" y="177"/>
                  </a:lnTo>
                  <a:lnTo>
                    <a:pt x="564" y="177"/>
                  </a:lnTo>
                  <a:lnTo>
                    <a:pt x="573" y="183"/>
                  </a:lnTo>
                  <a:lnTo>
                    <a:pt x="588" y="186"/>
                  </a:lnTo>
                  <a:lnTo>
                    <a:pt x="603" y="189"/>
                  </a:lnTo>
                  <a:lnTo>
                    <a:pt x="614" y="192"/>
                  </a:lnTo>
                  <a:lnTo>
                    <a:pt x="626" y="198"/>
                  </a:lnTo>
                  <a:lnTo>
                    <a:pt x="635" y="201"/>
                  </a:lnTo>
                  <a:lnTo>
                    <a:pt x="644" y="210"/>
                  </a:lnTo>
                  <a:lnTo>
                    <a:pt x="650" y="219"/>
                  </a:lnTo>
                  <a:lnTo>
                    <a:pt x="653" y="228"/>
                  </a:lnTo>
                  <a:lnTo>
                    <a:pt x="662" y="237"/>
                  </a:lnTo>
                  <a:lnTo>
                    <a:pt x="665" y="246"/>
                  </a:lnTo>
                  <a:lnTo>
                    <a:pt x="674" y="249"/>
                  </a:lnTo>
                  <a:lnTo>
                    <a:pt x="680" y="258"/>
                  </a:lnTo>
                  <a:lnTo>
                    <a:pt x="692" y="261"/>
                  </a:lnTo>
                  <a:lnTo>
                    <a:pt x="701" y="264"/>
                  </a:lnTo>
                  <a:lnTo>
                    <a:pt x="710" y="271"/>
                  </a:lnTo>
                  <a:lnTo>
                    <a:pt x="722" y="271"/>
                  </a:lnTo>
                  <a:lnTo>
                    <a:pt x="734" y="274"/>
                  </a:lnTo>
                  <a:lnTo>
                    <a:pt x="746" y="277"/>
                  </a:lnTo>
                  <a:lnTo>
                    <a:pt x="755" y="277"/>
                  </a:lnTo>
                  <a:lnTo>
                    <a:pt x="767" y="277"/>
                  </a:lnTo>
                  <a:lnTo>
                    <a:pt x="779" y="277"/>
                  </a:lnTo>
                  <a:lnTo>
                    <a:pt x="790" y="277"/>
                  </a:lnTo>
                  <a:lnTo>
                    <a:pt x="799" y="280"/>
                  </a:lnTo>
                  <a:lnTo>
                    <a:pt x="808" y="280"/>
                  </a:lnTo>
                  <a:lnTo>
                    <a:pt x="817" y="280"/>
                  </a:lnTo>
                  <a:lnTo>
                    <a:pt x="826" y="283"/>
                  </a:lnTo>
                  <a:lnTo>
                    <a:pt x="838" y="283"/>
                  </a:lnTo>
                  <a:lnTo>
                    <a:pt x="850" y="286"/>
                  </a:lnTo>
                  <a:lnTo>
                    <a:pt x="859" y="289"/>
                  </a:lnTo>
                  <a:lnTo>
                    <a:pt x="871" y="295"/>
                  </a:lnTo>
                  <a:lnTo>
                    <a:pt x="886" y="301"/>
                  </a:lnTo>
                  <a:lnTo>
                    <a:pt x="895" y="304"/>
                  </a:lnTo>
                  <a:lnTo>
                    <a:pt x="910" y="307"/>
                  </a:lnTo>
                  <a:lnTo>
                    <a:pt x="919" y="310"/>
                  </a:lnTo>
                  <a:lnTo>
                    <a:pt x="928" y="310"/>
                  </a:lnTo>
                  <a:lnTo>
                    <a:pt x="937" y="310"/>
                  </a:lnTo>
                  <a:lnTo>
                    <a:pt x="946" y="313"/>
                  </a:lnTo>
                  <a:lnTo>
                    <a:pt x="957" y="316"/>
                  </a:lnTo>
                  <a:lnTo>
                    <a:pt x="969" y="319"/>
                  </a:lnTo>
                  <a:lnTo>
                    <a:pt x="981" y="316"/>
                  </a:lnTo>
                  <a:lnTo>
                    <a:pt x="993" y="310"/>
                  </a:lnTo>
                  <a:lnTo>
                    <a:pt x="1002" y="301"/>
                  </a:lnTo>
                  <a:lnTo>
                    <a:pt x="1011" y="298"/>
                  </a:lnTo>
                  <a:lnTo>
                    <a:pt x="1020" y="295"/>
                  </a:lnTo>
                  <a:lnTo>
                    <a:pt x="1029" y="289"/>
                  </a:lnTo>
                  <a:lnTo>
                    <a:pt x="1041" y="289"/>
                  </a:lnTo>
                  <a:lnTo>
                    <a:pt x="1053" y="286"/>
                  </a:lnTo>
                  <a:lnTo>
                    <a:pt x="1065" y="286"/>
                  </a:lnTo>
                  <a:lnTo>
                    <a:pt x="1077" y="286"/>
                  </a:lnTo>
                  <a:lnTo>
                    <a:pt x="1089" y="286"/>
                  </a:lnTo>
                  <a:lnTo>
                    <a:pt x="1098" y="280"/>
                  </a:lnTo>
                  <a:lnTo>
                    <a:pt x="1110" y="274"/>
                  </a:lnTo>
                  <a:lnTo>
                    <a:pt x="1119" y="264"/>
                  </a:lnTo>
                  <a:lnTo>
                    <a:pt x="1128" y="258"/>
                  </a:lnTo>
                  <a:lnTo>
                    <a:pt x="1139" y="249"/>
                  </a:lnTo>
                  <a:lnTo>
                    <a:pt x="1142" y="240"/>
                  </a:lnTo>
                  <a:lnTo>
                    <a:pt x="1151" y="231"/>
                  </a:lnTo>
                  <a:lnTo>
                    <a:pt x="1151" y="222"/>
                  </a:lnTo>
                  <a:lnTo>
                    <a:pt x="1145" y="213"/>
                  </a:lnTo>
                  <a:lnTo>
                    <a:pt x="1136" y="204"/>
                  </a:lnTo>
                  <a:lnTo>
                    <a:pt x="1128" y="198"/>
                  </a:lnTo>
                  <a:lnTo>
                    <a:pt x="1128" y="189"/>
                  </a:lnTo>
                  <a:lnTo>
                    <a:pt x="1128" y="180"/>
                  </a:lnTo>
                  <a:lnTo>
                    <a:pt x="1136" y="180"/>
                  </a:lnTo>
                  <a:lnTo>
                    <a:pt x="1145" y="171"/>
                  </a:lnTo>
                  <a:lnTo>
                    <a:pt x="1154" y="171"/>
                  </a:lnTo>
                  <a:lnTo>
                    <a:pt x="1163" y="171"/>
                  </a:lnTo>
                  <a:lnTo>
                    <a:pt x="1175" y="177"/>
                  </a:lnTo>
                  <a:lnTo>
                    <a:pt x="1184" y="183"/>
                  </a:lnTo>
                  <a:lnTo>
                    <a:pt x="1196" y="189"/>
                  </a:lnTo>
                  <a:lnTo>
                    <a:pt x="1205" y="195"/>
                  </a:lnTo>
                  <a:lnTo>
                    <a:pt x="1214" y="195"/>
                  </a:lnTo>
                  <a:lnTo>
                    <a:pt x="1217" y="192"/>
                  </a:lnTo>
                </a:path>
              </a:pathLst>
            </a:custGeom>
            <a:noFill/>
            <a:ln w="12700" cap="rnd" cmpd="sng">
              <a:solidFill>
                <a:srgbClr val="000000">
                  <a:alpha val="40000"/>
                </a:srgbClr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kumimoji="0" lang="en-AU" b="1" dirty="0">
                <a:solidFill>
                  <a:prstClr val="black"/>
                </a:solidFill>
                <a:latin typeface="Constantia"/>
              </a:endParaRPr>
            </a:p>
          </p:txBody>
        </p:sp>
      </p:grpSp>
      <p:sp>
        <p:nvSpPr>
          <p:cNvPr id="423" name="Rectangle 190"/>
          <p:cNvSpPr>
            <a:spLocks noChangeArrowheads="1"/>
          </p:cNvSpPr>
          <p:nvPr/>
        </p:nvSpPr>
        <p:spPr bwMode="auto">
          <a:xfrm>
            <a:off x="1741724" y="2668046"/>
            <a:ext cx="9650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Pakistan</a:t>
            </a:r>
          </a:p>
        </p:txBody>
      </p:sp>
      <p:sp>
        <p:nvSpPr>
          <p:cNvPr id="424" name="Rectangle 191"/>
          <p:cNvSpPr>
            <a:spLocks noChangeArrowheads="1"/>
          </p:cNvSpPr>
          <p:nvPr/>
        </p:nvSpPr>
        <p:spPr bwMode="auto">
          <a:xfrm>
            <a:off x="2367873" y="3129127"/>
            <a:ext cx="66204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India</a:t>
            </a:r>
          </a:p>
        </p:txBody>
      </p:sp>
      <p:sp>
        <p:nvSpPr>
          <p:cNvPr id="425" name="Rectangle 192"/>
          <p:cNvSpPr>
            <a:spLocks noChangeArrowheads="1"/>
          </p:cNvSpPr>
          <p:nvPr/>
        </p:nvSpPr>
        <p:spPr bwMode="auto">
          <a:xfrm>
            <a:off x="2957354" y="2956214"/>
            <a:ext cx="123431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Bangladesh</a:t>
            </a:r>
          </a:p>
        </p:txBody>
      </p:sp>
      <p:sp>
        <p:nvSpPr>
          <p:cNvPr id="426" name="Rectangle 193"/>
          <p:cNvSpPr>
            <a:spLocks noChangeArrowheads="1"/>
          </p:cNvSpPr>
          <p:nvPr/>
        </p:nvSpPr>
        <p:spPr bwMode="auto">
          <a:xfrm>
            <a:off x="2671959" y="2674949"/>
            <a:ext cx="70532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Nepal</a:t>
            </a:r>
          </a:p>
        </p:txBody>
      </p:sp>
      <p:sp>
        <p:nvSpPr>
          <p:cNvPr id="427" name="Rectangle 194"/>
          <p:cNvSpPr>
            <a:spLocks noChangeArrowheads="1"/>
          </p:cNvSpPr>
          <p:nvPr/>
        </p:nvSpPr>
        <p:spPr bwMode="auto">
          <a:xfrm>
            <a:off x="3197823" y="2175302"/>
            <a:ext cx="1774525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People’s Republic</a:t>
            </a:r>
          </a:p>
          <a:p>
            <a:pPr algn="ctr"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of China</a:t>
            </a:r>
          </a:p>
        </p:txBody>
      </p:sp>
      <p:sp>
        <p:nvSpPr>
          <p:cNvPr id="428" name="Rectangle 195"/>
          <p:cNvSpPr>
            <a:spLocks noChangeArrowheads="1"/>
          </p:cNvSpPr>
          <p:nvPr/>
        </p:nvSpPr>
        <p:spPr bwMode="auto">
          <a:xfrm>
            <a:off x="3378481" y="3360166"/>
            <a:ext cx="96340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Thailand</a:t>
            </a:r>
          </a:p>
        </p:txBody>
      </p:sp>
      <p:sp>
        <p:nvSpPr>
          <p:cNvPr id="429" name="Rectangle 196"/>
          <p:cNvSpPr>
            <a:spLocks noChangeArrowheads="1"/>
          </p:cNvSpPr>
          <p:nvPr/>
        </p:nvSpPr>
        <p:spPr bwMode="auto">
          <a:xfrm>
            <a:off x="4350473" y="3374431"/>
            <a:ext cx="8731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3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Vietnam</a:t>
            </a:r>
          </a:p>
        </p:txBody>
      </p:sp>
      <p:sp>
        <p:nvSpPr>
          <p:cNvPr id="430" name="Rectangle 197"/>
          <p:cNvSpPr>
            <a:spLocks noChangeArrowheads="1"/>
          </p:cNvSpPr>
          <p:nvPr/>
        </p:nvSpPr>
        <p:spPr bwMode="auto">
          <a:xfrm>
            <a:off x="5199370" y="2821747"/>
            <a:ext cx="14988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Chinese Taipei</a:t>
            </a:r>
          </a:p>
        </p:txBody>
      </p:sp>
      <p:sp>
        <p:nvSpPr>
          <p:cNvPr id="431" name="Rectangle 198"/>
          <p:cNvSpPr>
            <a:spLocks noChangeArrowheads="1"/>
          </p:cNvSpPr>
          <p:nvPr/>
        </p:nvSpPr>
        <p:spPr bwMode="auto">
          <a:xfrm>
            <a:off x="4699820" y="2324977"/>
            <a:ext cx="178253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Republic of Korea</a:t>
            </a:r>
          </a:p>
        </p:txBody>
      </p:sp>
      <p:sp>
        <p:nvSpPr>
          <p:cNvPr id="432" name="Rectangle 199"/>
          <p:cNvSpPr>
            <a:spLocks noChangeArrowheads="1"/>
          </p:cNvSpPr>
          <p:nvPr/>
        </p:nvSpPr>
        <p:spPr bwMode="auto">
          <a:xfrm>
            <a:off x="6053758" y="1962768"/>
            <a:ext cx="71814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Japan</a:t>
            </a:r>
          </a:p>
        </p:txBody>
      </p:sp>
      <p:sp>
        <p:nvSpPr>
          <p:cNvPr id="433" name="Rectangle 200"/>
          <p:cNvSpPr>
            <a:spLocks noChangeArrowheads="1"/>
          </p:cNvSpPr>
          <p:nvPr/>
        </p:nvSpPr>
        <p:spPr bwMode="auto">
          <a:xfrm>
            <a:off x="4474127" y="2994070"/>
            <a:ext cx="180017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Hong Kong, China</a:t>
            </a:r>
          </a:p>
        </p:txBody>
      </p:sp>
      <p:sp>
        <p:nvSpPr>
          <p:cNvPr id="434" name="Rectangle 202"/>
          <p:cNvSpPr>
            <a:spLocks noChangeArrowheads="1"/>
          </p:cNvSpPr>
          <p:nvPr/>
        </p:nvSpPr>
        <p:spPr bwMode="auto">
          <a:xfrm>
            <a:off x="4980861" y="3600504"/>
            <a:ext cx="117820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Philippines</a:t>
            </a:r>
          </a:p>
        </p:txBody>
      </p:sp>
      <p:sp>
        <p:nvSpPr>
          <p:cNvPr id="435" name="Rectangle 203"/>
          <p:cNvSpPr>
            <a:spLocks noChangeArrowheads="1"/>
          </p:cNvSpPr>
          <p:nvPr/>
        </p:nvSpPr>
        <p:spPr bwMode="auto">
          <a:xfrm>
            <a:off x="4063545" y="3861050"/>
            <a:ext cx="97302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Malaysia</a:t>
            </a:r>
          </a:p>
        </p:txBody>
      </p:sp>
      <p:sp>
        <p:nvSpPr>
          <p:cNvPr id="436" name="Rectangle 204"/>
          <p:cNvSpPr>
            <a:spLocks noChangeArrowheads="1"/>
          </p:cNvSpPr>
          <p:nvPr/>
        </p:nvSpPr>
        <p:spPr bwMode="auto">
          <a:xfrm>
            <a:off x="2558954" y="3715415"/>
            <a:ext cx="102592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Sri Lanka</a:t>
            </a:r>
          </a:p>
        </p:txBody>
      </p:sp>
      <p:sp>
        <p:nvSpPr>
          <p:cNvPr id="437" name="Rectangle 206"/>
          <p:cNvSpPr>
            <a:spLocks noChangeArrowheads="1"/>
          </p:cNvSpPr>
          <p:nvPr/>
        </p:nvSpPr>
        <p:spPr bwMode="auto">
          <a:xfrm>
            <a:off x="3829908" y="4045532"/>
            <a:ext cx="1098058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Singapore</a:t>
            </a:r>
          </a:p>
        </p:txBody>
      </p:sp>
      <p:sp>
        <p:nvSpPr>
          <p:cNvPr id="438" name="Rectangle 207"/>
          <p:cNvSpPr>
            <a:spLocks noChangeArrowheads="1"/>
          </p:cNvSpPr>
          <p:nvPr/>
        </p:nvSpPr>
        <p:spPr bwMode="auto">
          <a:xfrm>
            <a:off x="4721793" y="4332696"/>
            <a:ext cx="108843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Indonesia</a:t>
            </a:r>
          </a:p>
        </p:txBody>
      </p:sp>
      <p:sp>
        <p:nvSpPr>
          <p:cNvPr id="439" name="Rectangle 208"/>
          <p:cNvSpPr>
            <a:spLocks noChangeArrowheads="1"/>
          </p:cNvSpPr>
          <p:nvPr/>
        </p:nvSpPr>
        <p:spPr bwMode="auto">
          <a:xfrm>
            <a:off x="7670240" y="4789938"/>
            <a:ext cx="46487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Fiji</a:t>
            </a:r>
          </a:p>
        </p:txBody>
      </p:sp>
      <p:sp>
        <p:nvSpPr>
          <p:cNvPr id="440" name="Rectangle 209"/>
          <p:cNvSpPr>
            <a:spLocks noChangeArrowheads="1"/>
          </p:cNvSpPr>
          <p:nvPr/>
        </p:nvSpPr>
        <p:spPr bwMode="auto">
          <a:xfrm>
            <a:off x="5451620" y="5353783"/>
            <a:ext cx="99546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Australia</a:t>
            </a:r>
          </a:p>
        </p:txBody>
      </p:sp>
      <p:sp>
        <p:nvSpPr>
          <p:cNvPr id="441" name="Rectangle 210"/>
          <p:cNvSpPr>
            <a:spLocks noChangeArrowheads="1"/>
          </p:cNvSpPr>
          <p:nvPr/>
        </p:nvSpPr>
        <p:spPr bwMode="auto">
          <a:xfrm>
            <a:off x="7063095" y="6312544"/>
            <a:ext cx="136095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New Zealand</a:t>
            </a:r>
          </a:p>
        </p:txBody>
      </p:sp>
      <p:sp>
        <p:nvSpPr>
          <p:cNvPr id="442" name="Rectangle 211"/>
          <p:cNvSpPr>
            <a:spLocks noChangeArrowheads="1"/>
          </p:cNvSpPr>
          <p:nvPr/>
        </p:nvSpPr>
        <p:spPr bwMode="auto">
          <a:xfrm>
            <a:off x="467546" y="2787606"/>
            <a:ext cx="69890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Egypt</a:t>
            </a:r>
          </a:p>
        </p:txBody>
      </p:sp>
      <p:sp>
        <p:nvSpPr>
          <p:cNvPr id="443" name="Line 212"/>
          <p:cNvSpPr>
            <a:spLocks noChangeShapeType="1"/>
          </p:cNvSpPr>
          <p:nvPr/>
        </p:nvSpPr>
        <p:spPr bwMode="auto">
          <a:xfrm flipH="1" flipV="1">
            <a:off x="1229957" y="2615686"/>
            <a:ext cx="407512" cy="14676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44" name="Rectangle 213"/>
          <p:cNvSpPr>
            <a:spLocks noChangeArrowheads="1"/>
          </p:cNvSpPr>
          <p:nvPr/>
        </p:nvSpPr>
        <p:spPr bwMode="auto">
          <a:xfrm>
            <a:off x="837982" y="5141608"/>
            <a:ext cx="129683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South Africa</a:t>
            </a:r>
          </a:p>
        </p:txBody>
      </p:sp>
      <p:sp>
        <p:nvSpPr>
          <p:cNvPr id="445" name="Line 214"/>
          <p:cNvSpPr>
            <a:spLocks noChangeShapeType="1"/>
          </p:cNvSpPr>
          <p:nvPr/>
        </p:nvSpPr>
        <p:spPr bwMode="auto">
          <a:xfrm flipH="1">
            <a:off x="2170790" y="4779051"/>
            <a:ext cx="449263" cy="3873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46" name="Rectangle 215"/>
          <p:cNvSpPr>
            <a:spLocks noChangeArrowheads="1"/>
          </p:cNvSpPr>
          <p:nvPr/>
        </p:nvSpPr>
        <p:spPr bwMode="auto">
          <a:xfrm>
            <a:off x="698413" y="2104067"/>
            <a:ext cx="64280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Syria</a:t>
            </a:r>
          </a:p>
        </p:txBody>
      </p:sp>
      <p:sp>
        <p:nvSpPr>
          <p:cNvPr id="447" name="Rectangle 216"/>
          <p:cNvSpPr>
            <a:spLocks noChangeArrowheads="1"/>
          </p:cNvSpPr>
          <p:nvPr/>
        </p:nvSpPr>
        <p:spPr bwMode="auto">
          <a:xfrm>
            <a:off x="2049970" y="1276861"/>
            <a:ext cx="77905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Russia</a:t>
            </a:r>
          </a:p>
        </p:txBody>
      </p:sp>
      <p:sp>
        <p:nvSpPr>
          <p:cNvPr id="448" name="Line 218"/>
          <p:cNvSpPr>
            <a:spLocks noChangeShapeType="1"/>
          </p:cNvSpPr>
          <p:nvPr/>
        </p:nvSpPr>
        <p:spPr bwMode="auto">
          <a:xfrm flipH="1" flipV="1">
            <a:off x="1341404" y="2344178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49" name="Rectangle 219"/>
          <p:cNvSpPr>
            <a:spLocks noChangeArrowheads="1"/>
          </p:cNvSpPr>
          <p:nvPr/>
        </p:nvSpPr>
        <p:spPr bwMode="auto">
          <a:xfrm>
            <a:off x="4867879" y="1871091"/>
            <a:ext cx="1152560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DPR Korea</a:t>
            </a:r>
          </a:p>
        </p:txBody>
      </p:sp>
      <p:sp>
        <p:nvSpPr>
          <p:cNvPr id="450" name="Rectangle 221"/>
          <p:cNvSpPr>
            <a:spLocks noChangeArrowheads="1"/>
          </p:cNvSpPr>
          <p:nvPr/>
        </p:nvSpPr>
        <p:spPr bwMode="auto">
          <a:xfrm>
            <a:off x="3359523" y="1673741"/>
            <a:ext cx="101149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Mongolia</a:t>
            </a:r>
          </a:p>
        </p:txBody>
      </p:sp>
      <p:sp>
        <p:nvSpPr>
          <p:cNvPr id="451" name="Rectangle 223"/>
          <p:cNvSpPr>
            <a:spLocks noChangeArrowheads="1"/>
          </p:cNvSpPr>
          <p:nvPr/>
        </p:nvSpPr>
        <p:spPr bwMode="auto">
          <a:xfrm>
            <a:off x="547122" y="2461477"/>
            <a:ext cx="79989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ja-JP" sz="1400" b="1" dirty="0">
                <a:solidFill>
                  <a:srgbClr val="008000"/>
                </a:solidFill>
                <a:latin typeface="Tahoma" pitchFamily="34" charset="0"/>
                <a:ea typeface="HGP明朝E" panose="02020900000000000000" pitchFamily="18" charset="-128"/>
              </a:rPr>
              <a:t>Jordan</a:t>
            </a:r>
            <a:endParaRPr kumimoji="0" lang="en-US" altLang="ko-KR" sz="1400" b="1" dirty="0">
              <a:solidFill>
                <a:srgbClr val="008000"/>
              </a:solidFill>
              <a:latin typeface="Tahoma" pitchFamily="34" charset="0"/>
              <a:ea typeface="굴림" charset="-127"/>
            </a:endParaRPr>
          </a:p>
        </p:txBody>
      </p:sp>
      <p:sp>
        <p:nvSpPr>
          <p:cNvPr id="452" name="Line 224"/>
          <p:cNvSpPr>
            <a:spLocks noChangeShapeType="1"/>
          </p:cNvSpPr>
          <p:nvPr/>
        </p:nvSpPr>
        <p:spPr bwMode="auto">
          <a:xfrm flipH="1" flipV="1">
            <a:off x="1475656" y="1700808"/>
            <a:ext cx="486606" cy="38875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53" name="Rectangle 227"/>
          <p:cNvSpPr>
            <a:spLocks noChangeArrowheads="1"/>
          </p:cNvSpPr>
          <p:nvPr/>
        </p:nvSpPr>
        <p:spPr bwMode="auto">
          <a:xfrm>
            <a:off x="6338448" y="4333836"/>
            <a:ext cx="189154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Papua New Guinea</a:t>
            </a:r>
          </a:p>
        </p:txBody>
      </p:sp>
      <p:sp>
        <p:nvSpPr>
          <p:cNvPr id="454" name="Line 228"/>
          <p:cNvSpPr>
            <a:spLocks noChangeShapeType="1"/>
          </p:cNvSpPr>
          <p:nvPr/>
        </p:nvSpPr>
        <p:spPr bwMode="auto">
          <a:xfrm flipH="1" flipV="1">
            <a:off x="2528291" y="1629508"/>
            <a:ext cx="287337" cy="504825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55" name="Rectangle 229"/>
          <p:cNvSpPr>
            <a:spLocks noChangeArrowheads="1"/>
          </p:cNvSpPr>
          <p:nvPr/>
        </p:nvSpPr>
        <p:spPr bwMode="auto">
          <a:xfrm>
            <a:off x="971600" y="1196752"/>
            <a:ext cx="1234312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Kazakhstan</a:t>
            </a:r>
          </a:p>
        </p:txBody>
      </p:sp>
      <p:sp>
        <p:nvSpPr>
          <p:cNvPr id="456" name="Rectangle 211"/>
          <p:cNvSpPr>
            <a:spLocks noChangeArrowheads="1"/>
          </p:cNvSpPr>
          <p:nvPr/>
        </p:nvSpPr>
        <p:spPr bwMode="auto">
          <a:xfrm>
            <a:off x="711348" y="3699920"/>
            <a:ext cx="74379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Kenya</a:t>
            </a:r>
          </a:p>
        </p:txBody>
      </p:sp>
      <p:sp>
        <p:nvSpPr>
          <p:cNvPr id="457" name="Line 212"/>
          <p:cNvSpPr>
            <a:spLocks noChangeShapeType="1"/>
          </p:cNvSpPr>
          <p:nvPr/>
        </p:nvSpPr>
        <p:spPr bwMode="auto">
          <a:xfrm flipH="1" flipV="1">
            <a:off x="1680877" y="3863508"/>
            <a:ext cx="579438" cy="5556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58" name="Rectangle 211"/>
          <p:cNvSpPr>
            <a:spLocks noChangeArrowheads="1"/>
          </p:cNvSpPr>
          <p:nvPr/>
        </p:nvSpPr>
        <p:spPr bwMode="auto">
          <a:xfrm>
            <a:off x="858399" y="3122374"/>
            <a:ext cx="553037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UAE</a:t>
            </a:r>
          </a:p>
        </p:txBody>
      </p:sp>
      <p:sp>
        <p:nvSpPr>
          <p:cNvPr id="459" name="Line 212"/>
          <p:cNvSpPr>
            <a:spLocks noChangeShapeType="1"/>
          </p:cNvSpPr>
          <p:nvPr/>
        </p:nvSpPr>
        <p:spPr bwMode="auto">
          <a:xfrm flipV="1">
            <a:off x="7641539" y="3413413"/>
            <a:ext cx="423434" cy="395877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60" name="Rectangle 196"/>
          <p:cNvSpPr>
            <a:spLocks noChangeArrowheads="1"/>
          </p:cNvSpPr>
          <p:nvPr/>
        </p:nvSpPr>
        <p:spPr bwMode="auto">
          <a:xfrm>
            <a:off x="3797474" y="3591123"/>
            <a:ext cx="101600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3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Cambodia</a:t>
            </a:r>
          </a:p>
        </p:txBody>
      </p:sp>
      <p:sp>
        <p:nvSpPr>
          <p:cNvPr id="461" name="Line 214"/>
          <p:cNvSpPr>
            <a:spLocks noChangeShapeType="1"/>
          </p:cNvSpPr>
          <p:nvPr/>
        </p:nvSpPr>
        <p:spPr bwMode="auto">
          <a:xfrm flipH="1" flipV="1">
            <a:off x="1112030" y="2957057"/>
            <a:ext cx="686216" cy="152771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62" name="Rectangle 1"/>
          <p:cNvSpPr/>
          <p:nvPr/>
        </p:nvSpPr>
        <p:spPr>
          <a:xfrm>
            <a:off x="1010577" y="5965657"/>
            <a:ext cx="219383" cy="2128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AU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63" name="Rectangle 236"/>
          <p:cNvSpPr/>
          <p:nvPr/>
        </p:nvSpPr>
        <p:spPr>
          <a:xfrm>
            <a:off x="1010292" y="6265055"/>
            <a:ext cx="223070" cy="212800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AU">
              <a:solidFill>
                <a:prstClr val="white"/>
              </a:solidFill>
              <a:latin typeface="Constantia"/>
            </a:endParaRPr>
          </a:p>
        </p:txBody>
      </p:sp>
      <p:sp>
        <p:nvSpPr>
          <p:cNvPr id="464" name="TextBox 2"/>
          <p:cNvSpPr txBox="1"/>
          <p:nvPr/>
        </p:nvSpPr>
        <p:spPr>
          <a:xfrm>
            <a:off x="1333043" y="5918169"/>
            <a:ext cx="4118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AU" sz="14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 Full Member Economies (44 Institutes)</a:t>
            </a:r>
          </a:p>
        </p:txBody>
      </p:sp>
      <p:sp>
        <p:nvSpPr>
          <p:cNvPr id="465" name="TextBox 237"/>
          <p:cNvSpPr txBox="1"/>
          <p:nvPr/>
        </p:nvSpPr>
        <p:spPr>
          <a:xfrm>
            <a:off x="1341401" y="6217567"/>
            <a:ext cx="454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AU" sz="1400" b="1" dirty="0">
                <a:solidFill>
                  <a:srgbClr val="008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Associate Member Economies (13 Institutes)</a:t>
            </a:r>
          </a:p>
        </p:txBody>
      </p:sp>
      <p:sp>
        <p:nvSpPr>
          <p:cNvPr id="466" name="TextBox 3"/>
          <p:cNvSpPr txBox="1"/>
          <p:nvPr/>
        </p:nvSpPr>
        <p:spPr>
          <a:xfrm>
            <a:off x="1341404" y="5644735"/>
            <a:ext cx="351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NZ" altLang="zh-CN" sz="1400" b="1" dirty="0">
                <a:solidFill>
                  <a:prstClr val="black"/>
                </a:solidFill>
                <a:latin typeface="Tahoma" pitchFamily="34" charset="0"/>
                <a:ea typeface="宋体" pitchFamily="2" charset="-122"/>
              </a:rPr>
              <a:t>Signatories of CIPM MRA – 19 (9)</a:t>
            </a:r>
          </a:p>
        </p:txBody>
      </p:sp>
      <p:sp>
        <p:nvSpPr>
          <p:cNvPr id="467" name="Rectangle 211"/>
          <p:cNvSpPr>
            <a:spLocks noChangeArrowheads="1"/>
          </p:cNvSpPr>
          <p:nvPr/>
        </p:nvSpPr>
        <p:spPr bwMode="auto">
          <a:xfrm>
            <a:off x="7867805" y="3179028"/>
            <a:ext cx="55624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USA</a:t>
            </a:r>
          </a:p>
        </p:txBody>
      </p:sp>
      <p:sp>
        <p:nvSpPr>
          <p:cNvPr id="468" name="Line 212"/>
          <p:cNvSpPr>
            <a:spLocks noChangeShapeType="1"/>
          </p:cNvSpPr>
          <p:nvPr/>
        </p:nvSpPr>
        <p:spPr bwMode="auto">
          <a:xfrm flipH="1" flipV="1">
            <a:off x="1675889" y="3260638"/>
            <a:ext cx="589414" cy="15277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72" name="Rectangle 200"/>
          <p:cNvSpPr>
            <a:spLocks noChangeArrowheads="1"/>
          </p:cNvSpPr>
          <p:nvPr/>
        </p:nvSpPr>
        <p:spPr bwMode="auto">
          <a:xfrm>
            <a:off x="4376728" y="3182930"/>
            <a:ext cx="1388201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Macao, China</a:t>
            </a:r>
          </a:p>
        </p:txBody>
      </p:sp>
      <p:sp>
        <p:nvSpPr>
          <p:cNvPr id="473" name="Rectangle 215"/>
          <p:cNvSpPr>
            <a:spLocks noChangeArrowheads="1"/>
          </p:cNvSpPr>
          <p:nvPr/>
        </p:nvSpPr>
        <p:spPr bwMode="auto">
          <a:xfrm>
            <a:off x="964165" y="2291875"/>
            <a:ext cx="570669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Iraq</a:t>
            </a:r>
          </a:p>
        </p:txBody>
      </p:sp>
      <p:sp>
        <p:nvSpPr>
          <p:cNvPr id="474" name="Line 218"/>
          <p:cNvSpPr>
            <a:spLocks noChangeShapeType="1"/>
          </p:cNvSpPr>
          <p:nvPr/>
        </p:nvSpPr>
        <p:spPr bwMode="auto">
          <a:xfrm flipH="1" flipV="1">
            <a:off x="1493804" y="2496578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75" name="Rectangle 215"/>
          <p:cNvSpPr>
            <a:spLocks noChangeArrowheads="1"/>
          </p:cNvSpPr>
          <p:nvPr/>
        </p:nvSpPr>
        <p:spPr bwMode="auto">
          <a:xfrm>
            <a:off x="741913" y="1886095"/>
            <a:ext cx="57387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Iran</a:t>
            </a:r>
          </a:p>
        </p:txBody>
      </p:sp>
      <p:sp>
        <p:nvSpPr>
          <p:cNvPr id="476" name="Line 218"/>
          <p:cNvSpPr>
            <a:spLocks noChangeShapeType="1"/>
          </p:cNvSpPr>
          <p:nvPr/>
        </p:nvSpPr>
        <p:spPr bwMode="auto">
          <a:xfrm flipH="1" flipV="1">
            <a:off x="1285552" y="2091371"/>
            <a:ext cx="620713" cy="18415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77" name="Rectangle 215">
            <a:extLst>
              <a:ext uri="{FF2B5EF4-FFF2-40B4-BE49-F238E27FC236}">
                <a16:creationId xmlns:a16="http://schemas.microsoft.com/office/drawing/2014/main" id="{094636BD-0F42-422F-90B5-89F617AC1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48" y="1639548"/>
            <a:ext cx="57387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UK</a:t>
            </a:r>
          </a:p>
        </p:txBody>
      </p:sp>
      <p:sp>
        <p:nvSpPr>
          <p:cNvPr id="478" name="Line 218">
            <a:extLst>
              <a:ext uri="{FF2B5EF4-FFF2-40B4-BE49-F238E27FC236}">
                <a16:creationId xmlns:a16="http://schemas.microsoft.com/office/drawing/2014/main" id="{3559E78B-D472-4AC4-8070-F2B1A8D2A31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28485" y="1844824"/>
            <a:ext cx="576064" cy="288032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479" name="Rectangle 202">
            <a:extLst>
              <a:ext uri="{FF2B5EF4-FFF2-40B4-BE49-F238E27FC236}">
                <a16:creationId xmlns:a16="http://schemas.microsoft.com/office/drawing/2014/main" id="{9AB089F1-9C46-4FFE-B0DB-BAF28652E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863" y="3717034"/>
            <a:ext cx="780663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ko-KR" sz="1400" b="1" dirty="0">
                <a:solidFill>
                  <a:srgbClr val="0000FF"/>
                </a:solidFill>
                <a:latin typeface="Tahoma" pitchFamily="34" charset="0"/>
                <a:ea typeface="굴림" charset="-127"/>
              </a:rPr>
              <a:t>Brunei</a:t>
            </a:r>
          </a:p>
        </p:txBody>
      </p:sp>
      <p:sp>
        <p:nvSpPr>
          <p:cNvPr id="469" name="フリーフォーム: 図形 468">
            <a:extLst>
              <a:ext uri="{FF2B5EF4-FFF2-40B4-BE49-F238E27FC236}">
                <a16:creationId xmlns:a16="http://schemas.microsoft.com/office/drawing/2014/main" id="{839E9107-ECC7-4977-9762-0A55C502CBD8}"/>
              </a:ext>
            </a:extLst>
          </p:cNvPr>
          <p:cNvSpPr/>
          <p:nvPr/>
        </p:nvSpPr>
        <p:spPr>
          <a:xfrm>
            <a:off x="3110161" y="1544099"/>
            <a:ext cx="1543050" cy="200241"/>
          </a:xfrm>
          <a:custGeom>
            <a:avLst/>
            <a:gdLst>
              <a:gd name="connsiteX0" fmla="*/ 1543050 w 1543050"/>
              <a:gd name="connsiteY0" fmla="*/ 112135 h 200241"/>
              <a:gd name="connsiteX1" fmla="*/ 1497807 w 1543050"/>
              <a:gd name="connsiteY1" fmla="*/ 88322 h 200241"/>
              <a:gd name="connsiteX2" fmla="*/ 1485900 w 1543050"/>
              <a:gd name="connsiteY2" fmla="*/ 90703 h 200241"/>
              <a:gd name="connsiteX3" fmla="*/ 1457325 w 1543050"/>
              <a:gd name="connsiteY3" fmla="*/ 81178 h 200241"/>
              <a:gd name="connsiteX4" fmla="*/ 1428750 w 1543050"/>
              <a:gd name="connsiteY4" fmla="*/ 85941 h 200241"/>
              <a:gd name="connsiteX5" fmla="*/ 1400175 w 1543050"/>
              <a:gd name="connsiteY5" fmla="*/ 93085 h 200241"/>
              <a:gd name="connsiteX6" fmla="*/ 1390650 w 1543050"/>
              <a:gd name="connsiteY6" fmla="*/ 78797 h 200241"/>
              <a:gd name="connsiteX7" fmla="*/ 1340644 w 1543050"/>
              <a:gd name="connsiteY7" fmla="*/ 85941 h 200241"/>
              <a:gd name="connsiteX8" fmla="*/ 1314450 w 1543050"/>
              <a:gd name="connsiteY8" fmla="*/ 102610 h 200241"/>
              <a:gd name="connsiteX9" fmla="*/ 1312069 w 1543050"/>
              <a:gd name="connsiteY9" fmla="*/ 104991 h 200241"/>
              <a:gd name="connsiteX10" fmla="*/ 1285875 w 1543050"/>
              <a:gd name="connsiteY10" fmla="*/ 104991 h 200241"/>
              <a:gd name="connsiteX11" fmla="*/ 1257300 w 1543050"/>
              <a:gd name="connsiteY11" fmla="*/ 102610 h 200241"/>
              <a:gd name="connsiteX12" fmla="*/ 1233488 w 1543050"/>
              <a:gd name="connsiteY12" fmla="*/ 116897 h 200241"/>
              <a:gd name="connsiteX13" fmla="*/ 1204913 w 1543050"/>
              <a:gd name="connsiteY13" fmla="*/ 124041 h 200241"/>
              <a:gd name="connsiteX14" fmla="*/ 1185863 w 1543050"/>
              <a:gd name="connsiteY14" fmla="*/ 124041 h 200241"/>
              <a:gd name="connsiteX15" fmla="*/ 1143000 w 1543050"/>
              <a:gd name="connsiteY15" fmla="*/ 121660 h 200241"/>
              <a:gd name="connsiteX16" fmla="*/ 1104900 w 1543050"/>
              <a:gd name="connsiteY16" fmla="*/ 126422 h 200241"/>
              <a:gd name="connsiteX17" fmla="*/ 1069182 w 1543050"/>
              <a:gd name="connsiteY17" fmla="*/ 121660 h 200241"/>
              <a:gd name="connsiteX18" fmla="*/ 1035844 w 1543050"/>
              <a:gd name="connsiteY18" fmla="*/ 109753 h 200241"/>
              <a:gd name="connsiteX19" fmla="*/ 1014413 w 1543050"/>
              <a:gd name="connsiteY19" fmla="*/ 93085 h 200241"/>
              <a:gd name="connsiteX20" fmla="*/ 981075 w 1543050"/>
              <a:gd name="connsiteY20" fmla="*/ 93085 h 200241"/>
              <a:gd name="connsiteX21" fmla="*/ 945357 w 1543050"/>
              <a:gd name="connsiteY21" fmla="*/ 83560 h 200241"/>
              <a:gd name="connsiteX22" fmla="*/ 909638 w 1543050"/>
              <a:gd name="connsiteY22" fmla="*/ 76416 h 200241"/>
              <a:gd name="connsiteX23" fmla="*/ 881063 w 1543050"/>
              <a:gd name="connsiteY23" fmla="*/ 76416 h 200241"/>
              <a:gd name="connsiteX24" fmla="*/ 852488 w 1543050"/>
              <a:gd name="connsiteY24" fmla="*/ 93085 h 200241"/>
              <a:gd name="connsiteX25" fmla="*/ 821532 w 1543050"/>
              <a:gd name="connsiteY25" fmla="*/ 100228 h 200241"/>
              <a:gd name="connsiteX26" fmla="*/ 750094 w 1543050"/>
              <a:gd name="connsiteY26" fmla="*/ 93085 h 200241"/>
              <a:gd name="connsiteX27" fmla="*/ 726282 w 1543050"/>
              <a:gd name="connsiteY27" fmla="*/ 83560 h 200241"/>
              <a:gd name="connsiteX28" fmla="*/ 700088 w 1543050"/>
              <a:gd name="connsiteY28" fmla="*/ 62128 h 200241"/>
              <a:gd name="connsiteX29" fmla="*/ 690563 w 1543050"/>
              <a:gd name="connsiteY29" fmla="*/ 40697 h 200241"/>
              <a:gd name="connsiteX30" fmla="*/ 676275 w 1543050"/>
              <a:gd name="connsiteY30" fmla="*/ 35935 h 200241"/>
              <a:gd name="connsiteX31" fmla="*/ 631032 w 1543050"/>
              <a:gd name="connsiteY31" fmla="*/ 28791 h 200241"/>
              <a:gd name="connsiteX32" fmla="*/ 581025 w 1543050"/>
              <a:gd name="connsiteY32" fmla="*/ 14503 h 200241"/>
              <a:gd name="connsiteX33" fmla="*/ 566738 w 1543050"/>
              <a:gd name="connsiteY33" fmla="*/ 19266 h 200241"/>
              <a:gd name="connsiteX34" fmla="*/ 535782 w 1543050"/>
              <a:gd name="connsiteY34" fmla="*/ 216 h 200241"/>
              <a:gd name="connsiteX35" fmla="*/ 502444 w 1543050"/>
              <a:gd name="connsiteY35" fmla="*/ 9741 h 200241"/>
              <a:gd name="connsiteX36" fmla="*/ 504825 w 1543050"/>
              <a:gd name="connsiteY36" fmla="*/ 21647 h 200241"/>
              <a:gd name="connsiteX37" fmla="*/ 483394 w 1543050"/>
              <a:gd name="connsiteY37" fmla="*/ 26410 h 200241"/>
              <a:gd name="connsiteX38" fmla="*/ 464344 w 1543050"/>
              <a:gd name="connsiteY38" fmla="*/ 45460 h 200241"/>
              <a:gd name="connsiteX39" fmla="*/ 481013 w 1543050"/>
              <a:gd name="connsiteY39" fmla="*/ 69272 h 200241"/>
              <a:gd name="connsiteX40" fmla="*/ 516732 w 1543050"/>
              <a:gd name="connsiteY40" fmla="*/ 85941 h 200241"/>
              <a:gd name="connsiteX41" fmla="*/ 514350 w 1543050"/>
              <a:gd name="connsiteY41" fmla="*/ 114516 h 200241"/>
              <a:gd name="connsiteX42" fmla="*/ 514350 w 1543050"/>
              <a:gd name="connsiteY42" fmla="*/ 131185 h 200241"/>
              <a:gd name="connsiteX43" fmla="*/ 473869 w 1543050"/>
              <a:gd name="connsiteY43" fmla="*/ 131185 h 200241"/>
              <a:gd name="connsiteX44" fmla="*/ 438150 w 1543050"/>
              <a:gd name="connsiteY44" fmla="*/ 128803 h 200241"/>
              <a:gd name="connsiteX45" fmla="*/ 419100 w 1543050"/>
              <a:gd name="connsiteY45" fmla="*/ 135947 h 200241"/>
              <a:gd name="connsiteX46" fmla="*/ 395288 w 1543050"/>
              <a:gd name="connsiteY46" fmla="*/ 131185 h 200241"/>
              <a:gd name="connsiteX47" fmla="*/ 359569 w 1543050"/>
              <a:gd name="connsiteY47" fmla="*/ 135947 h 200241"/>
              <a:gd name="connsiteX48" fmla="*/ 311944 w 1543050"/>
              <a:gd name="connsiteY48" fmla="*/ 116897 h 200241"/>
              <a:gd name="connsiteX49" fmla="*/ 300038 w 1543050"/>
              <a:gd name="connsiteY49" fmla="*/ 102610 h 200241"/>
              <a:gd name="connsiteX50" fmla="*/ 245269 w 1543050"/>
              <a:gd name="connsiteY50" fmla="*/ 104991 h 200241"/>
              <a:gd name="connsiteX51" fmla="*/ 230982 w 1543050"/>
              <a:gd name="connsiteY51" fmla="*/ 93085 h 200241"/>
              <a:gd name="connsiteX52" fmla="*/ 192882 w 1543050"/>
              <a:gd name="connsiteY52" fmla="*/ 93085 h 200241"/>
              <a:gd name="connsiteX53" fmla="*/ 157163 w 1543050"/>
              <a:gd name="connsiteY53" fmla="*/ 109753 h 200241"/>
              <a:gd name="connsiteX54" fmla="*/ 140494 w 1543050"/>
              <a:gd name="connsiteY54" fmla="*/ 131185 h 200241"/>
              <a:gd name="connsiteX55" fmla="*/ 116682 w 1543050"/>
              <a:gd name="connsiteY55" fmla="*/ 128803 h 200241"/>
              <a:gd name="connsiteX56" fmla="*/ 88107 w 1543050"/>
              <a:gd name="connsiteY56" fmla="*/ 157378 h 200241"/>
              <a:gd name="connsiteX57" fmla="*/ 61913 w 1543050"/>
              <a:gd name="connsiteY57" fmla="*/ 178810 h 200241"/>
              <a:gd name="connsiteX58" fmla="*/ 21432 w 1543050"/>
              <a:gd name="connsiteY58" fmla="*/ 183572 h 200241"/>
              <a:gd name="connsiteX59" fmla="*/ 0 w 1543050"/>
              <a:gd name="connsiteY59" fmla="*/ 200241 h 20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543050" h="200241">
                <a:moveTo>
                  <a:pt x="1543050" y="112135"/>
                </a:moveTo>
                <a:cubicBezTo>
                  <a:pt x="1525191" y="102014"/>
                  <a:pt x="1507332" y="91894"/>
                  <a:pt x="1497807" y="88322"/>
                </a:cubicBezTo>
                <a:cubicBezTo>
                  <a:pt x="1488282" y="84750"/>
                  <a:pt x="1492647" y="91894"/>
                  <a:pt x="1485900" y="90703"/>
                </a:cubicBezTo>
                <a:cubicBezTo>
                  <a:pt x="1479153" y="89512"/>
                  <a:pt x="1466850" y="81972"/>
                  <a:pt x="1457325" y="81178"/>
                </a:cubicBezTo>
                <a:cubicBezTo>
                  <a:pt x="1447800" y="80384"/>
                  <a:pt x="1438275" y="83956"/>
                  <a:pt x="1428750" y="85941"/>
                </a:cubicBezTo>
                <a:cubicBezTo>
                  <a:pt x="1419225" y="87925"/>
                  <a:pt x="1406525" y="94276"/>
                  <a:pt x="1400175" y="93085"/>
                </a:cubicBezTo>
                <a:cubicBezTo>
                  <a:pt x="1393825" y="91894"/>
                  <a:pt x="1400572" y="79988"/>
                  <a:pt x="1390650" y="78797"/>
                </a:cubicBezTo>
                <a:cubicBezTo>
                  <a:pt x="1380728" y="77606"/>
                  <a:pt x="1353344" y="81972"/>
                  <a:pt x="1340644" y="85941"/>
                </a:cubicBezTo>
                <a:cubicBezTo>
                  <a:pt x="1327944" y="89910"/>
                  <a:pt x="1319212" y="99435"/>
                  <a:pt x="1314450" y="102610"/>
                </a:cubicBezTo>
                <a:cubicBezTo>
                  <a:pt x="1309688" y="105785"/>
                  <a:pt x="1316831" y="104594"/>
                  <a:pt x="1312069" y="104991"/>
                </a:cubicBezTo>
                <a:cubicBezTo>
                  <a:pt x="1307307" y="105388"/>
                  <a:pt x="1295003" y="105388"/>
                  <a:pt x="1285875" y="104991"/>
                </a:cubicBezTo>
                <a:cubicBezTo>
                  <a:pt x="1276747" y="104594"/>
                  <a:pt x="1266031" y="100626"/>
                  <a:pt x="1257300" y="102610"/>
                </a:cubicBezTo>
                <a:cubicBezTo>
                  <a:pt x="1248569" y="104594"/>
                  <a:pt x="1242219" y="113325"/>
                  <a:pt x="1233488" y="116897"/>
                </a:cubicBezTo>
                <a:cubicBezTo>
                  <a:pt x="1224757" y="120469"/>
                  <a:pt x="1212851" y="122850"/>
                  <a:pt x="1204913" y="124041"/>
                </a:cubicBezTo>
                <a:cubicBezTo>
                  <a:pt x="1196975" y="125232"/>
                  <a:pt x="1196182" y="124438"/>
                  <a:pt x="1185863" y="124041"/>
                </a:cubicBezTo>
                <a:cubicBezTo>
                  <a:pt x="1175544" y="123644"/>
                  <a:pt x="1156494" y="121263"/>
                  <a:pt x="1143000" y="121660"/>
                </a:cubicBezTo>
                <a:cubicBezTo>
                  <a:pt x="1129506" y="122057"/>
                  <a:pt x="1117203" y="126422"/>
                  <a:pt x="1104900" y="126422"/>
                </a:cubicBezTo>
                <a:cubicBezTo>
                  <a:pt x="1092597" y="126422"/>
                  <a:pt x="1080691" y="124438"/>
                  <a:pt x="1069182" y="121660"/>
                </a:cubicBezTo>
                <a:cubicBezTo>
                  <a:pt x="1057673" y="118882"/>
                  <a:pt x="1044972" y="114515"/>
                  <a:pt x="1035844" y="109753"/>
                </a:cubicBezTo>
                <a:cubicBezTo>
                  <a:pt x="1026716" y="104991"/>
                  <a:pt x="1023541" y="95863"/>
                  <a:pt x="1014413" y="93085"/>
                </a:cubicBezTo>
                <a:cubicBezTo>
                  <a:pt x="1005285" y="90307"/>
                  <a:pt x="992584" y="94672"/>
                  <a:pt x="981075" y="93085"/>
                </a:cubicBezTo>
                <a:cubicBezTo>
                  <a:pt x="969566" y="91498"/>
                  <a:pt x="957263" y="86338"/>
                  <a:pt x="945357" y="83560"/>
                </a:cubicBezTo>
                <a:cubicBezTo>
                  <a:pt x="933451" y="80782"/>
                  <a:pt x="920353" y="77607"/>
                  <a:pt x="909638" y="76416"/>
                </a:cubicBezTo>
                <a:cubicBezTo>
                  <a:pt x="898923" y="75225"/>
                  <a:pt x="890588" y="73638"/>
                  <a:pt x="881063" y="76416"/>
                </a:cubicBezTo>
                <a:cubicBezTo>
                  <a:pt x="871538" y="79194"/>
                  <a:pt x="862410" y="89116"/>
                  <a:pt x="852488" y="93085"/>
                </a:cubicBezTo>
                <a:cubicBezTo>
                  <a:pt x="842566" y="97054"/>
                  <a:pt x="838598" y="100228"/>
                  <a:pt x="821532" y="100228"/>
                </a:cubicBezTo>
                <a:cubicBezTo>
                  <a:pt x="804466" y="100228"/>
                  <a:pt x="765969" y="95863"/>
                  <a:pt x="750094" y="93085"/>
                </a:cubicBezTo>
                <a:cubicBezTo>
                  <a:pt x="734219" y="90307"/>
                  <a:pt x="734616" y="88719"/>
                  <a:pt x="726282" y="83560"/>
                </a:cubicBezTo>
                <a:cubicBezTo>
                  <a:pt x="717948" y="78401"/>
                  <a:pt x="706041" y="69272"/>
                  <a:pt x="700088" y="62128"/>
                </a:cubicBezTo>
                <a:cubicBezTo>
                  <a:pt x="694135" y="54984"/>
                  <a:pt x="694532" y="45062"/>
                  <a:pt x="690563" y="40697"/>
                </a:cubicBezTo>
                <a:cubicBezTo>
                  <a:pt x="686594" y="36332"/>
                  <a:pt x="686197" y="37919"/>
                  <a:pt x="676275" y="35935"/>
                </a:cubicBezTo>
                <a:cubicBezTo>
                  <a:pt x="666353" y="33951"/>
                  <a:pt x="646907" y="32363"/>
                  <a:pt x="631032" y="28791"/>
                </a:cubicBezTo>
                <a:cubicBezTo>
                  <a:pt x="615157" y="25219"/>
                  <a:pt x="591741" y="16090"/>
                  <a:pt x="581025" y="14503"/>
                </a:cubicBezTo>
                <a:cubicBezTo>
                  <a:pt x="570309" y="12916"/>
                  <a:pt x="574278" y="21647"/>
                  <a:pt x="566738" y="19266"/>
                </a:cubicBezTo>
                <a:cubicBezTo>
                  <a:pt x="559198" y="16885"/>
                  <a:pt x="546498" y="1803"/>
                  <a:pt x="535782" y="216"/>
                </a:cubicBezTo>
                <a:cubicBezTo>
                  <a:pt x="525066" y="-1371"/>
                  <a:pt x="507603" y="6169"/>
                  <a:pt x="502444" y="9741"/>
                </a:cubicBezTo>
                <a:cubicBezTo>
                  <a:pt x="497284" y="13313"/>
                  <a:pt x="508000" y="18869"/>
                  <a:pt x="504825" y="21647"/>
                </a:cubicBezTo>
                <a:cubicBezTo>
                  <a:pt x="501650" y="24425"/>
                  <a:pt x="490141" y="22441"/>
                  <a:pt x="483394" y="26410"/>
                </a:cubicBezTo>
                <a:cubicBezTo>
                  <a:pt x="476647" y="30379"/>
                  <a:pt x="464741" y="38316"/>
                  <a:pt x="464344" y="45460"/>
                </a:cubicBezTo>
                <a:cubicBezTo>
                  <a:pt x="463947" y="52604"/>
                  <a:pt x="472282" y="62525"/>
                  <a:pt x="481013" y="69272"/>
                </a:cubicBezTo>
                <a:cubicBezTo>
                  <a:pt x="489744" y="76019"/>
                  <a:pt x="511176" y="78400"/>
                  <a:pt x="516732" y="85941"/>
                </a:cubicBezTo>
                <a:cubicBezTo>
                  <a:pt x="522288" y="93482"/>
                  <a:pt x="514747" y="106975"/>
                  <a:pt x="514350" y="114516"/>
                </a:cubicBezTo>
                <a:cubicBezTo>
                  <a:pt x="513953" y="122057"/>
                  <a:pt x="521097" y="128407"/>
                  <a:pt x="514350" y="131185"/>
                </a:cubicBezTo>
                <a:cubicBezTo>
                  <a:pt x="507603" y="133963"/>
                  <a:pt x="486569" y="131582"/>
                  <a:pt x="473869" y="131185"/>
                </a:cubicBezTo>
                <a:cubicBezTo>
                  <a:pt x="461169" y="130788"/>
                  <a:pt x="447278" y="128009"/>
                  <a:pt x="438150" y="128803"/>
                </a:cubicBezTo>
                <a:cubicBezTo>
                  <a:pt x="429022" y="129597"/>
                  <a:pt x="426244" y="135550"/>
                  <a:pt x="419100" y="135947"/>
                </a:cubicBezTo>
                <a:cubicBezTo>
                  <a:pt x="411956" y="136344"/>
                  <a:pt x="405210" y="131185"/>
                  <a:pt x="395288" y="131185"/>
                </a:cubicBezTo>
                <a:cubicBezTo>
                  <a:pt x="385366" y="131185"/>
                  <a:pt x="373460" y="138328"/>
                  <a:pt x="359569" y="135947"/>
                </a:cubicBezTo>
                <a:cubicBezTo>
                  <a:pt x="345678" y="133566"/>
                  <a:pt x="321866" y="122453"/>
                  <a:pt x="311944" y="116897"/>
                </a:cubicBezTo>
                <a:cubicBezTo>
                  <a:pt x="302022" y="111341"/>
                  <a:pt x="311150" y="104594"/>
                  <a:pt x="300038" y="102610"/>
                </a:cubicBezTo>
                <a:cubicBezTo>
                  <a:pt x="288925" y="100626"/>
                  <a:pt x="256778" y="106578"/>
                  <a:pt x="245269" y="104991"/>
                </a:cubicBezTo>
                <a:cubicBezTo>
                  <a:pt x="233760" y="103404"/>
                  <a:pt x="239713" y="95069"/>
                  <a:pt x="230982" y="93085"/>
                </a:cubicBezTo>
                <a:cubicBezTo>
                  <a:pt x="222251" y="91101"/>
                  <a:pt x="205185" y="90307"/>
                  <a:pt x="192882" y="93085"/>
                </a:cubicBezTo>
                <a:cubicBezTo>
                  <a:pt x="180579" y="95863"/>
                  <a:pt x="165894" y="103403"/>
                  <a:pt x="157163" y="109753"/>
                </a:cubicBezTo>
                <a:cubicBezTo>
                  <a:pt x="148432" y="116103"/>
                  <a:pt x="147241" y="128010"/>
                  <a:pt x="140494" y="131185"/>
                </a:cubicBezTo>
                <a:cubicBezTo>
                  <a:pt x="133747" y="134360"/>
                  <a:pt x="125413" y="124438"/>
                  <a:pt x="116682" y="128803"/>
                </a:cubicBezTo>
                <a:cubicBezTo>
                  <a:pt x="107951" y="133168"/>
                  <a:pt x="97235" y="149044"/>
                  <a:pt x="88107" y="157378"/>
                </a:cubicBezTo>
                <a:cubicBezTo>
                  <a:pt x="78979" y="165712"/>
                  <a:pt x="73025" y="174444"/>
                  <a:pt x="61913" y="178810"/>
                </a:cubicBezTo>
                <a:cubicBezTo>
                  <a:pt x="50801" y="183176"/>
                  <a:pt x="31751" y="180000"/>
                  <a:pt x="21432" y="183572"/>
                </a:cubicBezTo>
                <a:cubicBezTo>
                  <a:pt x="11113" y="187144"/>
                  <a:pt x="0" y="200241"/>
                  <a:pt x="0" y="200241"/>
                </a:cubicBezTo>
              </a:path>
            </a:pathLst>
          </a:custGeom>
          <a:noFill/>
          <a:ln w="15875">
            <a:solidFill>
              <a:schemeClr val="tx1">
                <a:alpha val="5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1" name="Rectangle 229">
            <a:extLst>
              <a:ext uri="{FF2B5EF4-FFF2-40B4-BE49-F238E27FC236}">
                <a16:creationId xmlns:a16="http://schemas.microsoft.com/office/drawing/2014/main" id="{3214E080-03EB-4958-B210-B193E11D5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1412776"/>
            <a:ext cx="1252394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kumimoji="0" lang="en-US" altLang="ja-JP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Uzbeki</a:t>
            </a:r>
            <a:r>
              <a:rPr kumimoji="0" lang="en-US" altLang="ko-KR" sz="1400" b="1" dirty="0">
                <a:solidFill>
                  <a:srgbClr val="008000"/>
                </a:solidFill>
                <a:latin typeface="Tahoma" pitchFamily="34" charset="0"/>
                <a:ea typeface="굴림" charset="-127"/>
              </a:rPr>
              <a:t>stan</a:t>
            </a:r>
          </a:p>
        </p:txBody>
      </p:sp>
      <p:sp>
        <p:nvSpPr>
          <p:cNvPr id="480" name="Line 224">
            <a:extLst>
              <a:ext uri="{FF2B5EF4-FFF2-40B4-BE49-F238E27FC236}">
                <a16:creationId xmlns:a16="http://schemas.microsoft.com/office/drawing/2014/main" id="{6024AE94-3901-47E5-9376-2E2140121C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91680" y="1628800"/>
            <a:ext cx="414598" cy="38875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kumimoji="0" lang="en-AU" b="1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218322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F7A8CB-4139-46DD-A0E6-537D8DACF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61961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4000" dirty="0"/>
              <a:t>APMP Organization Chart</a:t>
            </a:r>
            <a:endParaRPr kumimoji="1" lang="ja-JP" altLang="en-US" sz="40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D528E4BF-13B3-4CE2-9B03-2DDB494A5C68}"/>
              </a:ext>
            </a:extLst>
          </p:cNvPr>
          <p:cNvSpPr txBox="1"/>
          <p:nvPr/>
        </p:nvSpPr>
        <p:spPr>
          <a:xfrm>
            <a:off x="991438" y="1670259"/>
            <a:ext cx="3346100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General Assembly (GA)</a:t>
            </a:r>
            <a:endParaRPr kumimoji="1" lang="ja-JP" altLang="en-US" sz="2400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B55057D-D7DE-469D-858C-1E57A755B436}"/>
              </a:ext>
            </a:extLst>
          </p:cNvPr>
          <p:cNvSpPr txBox="1"/>
          <p:nvPr/>
        </p:nvSpPr>
        <p:spPr>
          <a:xfrm>
            <a:off x="3545952" y="2628202"/>
            <a:ext cx="3754733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Executive Committee (EC)</a:t>
            </a:r>
            <a:endParaRPr kumimoji="1" lang="ja-JP" altLang="en-US" sz="2400" dirty="0"/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1A35D0D-31C8-40C8-8FDB-79C8228F2229}"/>
              </a:ext>
            </a:extLst>
          </p:cNvPr>
          <p:cNvSpPr txBox="1"/>
          <p:nvPr/>
        </p:nvSpPr>
        <p:spPr>
          <a:xfrm>
            <a:off x="570523" y="4761803"/>
            <a:ext cx="2404905" cy="12003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Technical Committees (TCs)</a:t>
            </a:r>
            <a:endParaRPr kumimoji="1" lang="ja-JP" altLang="en-US" sz="2400" dirty="0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89FD973-DC87-443E-ABF2-C7610BCE1B8B}"/>
              </a:ext>
            </a:extLst>
          </p:cNvPr>
          <p:cNvSpPr txBox="1"/>
          <p:nvPr/>
        </p:nvSpPr>
        <p:spPr>
          <a:xfrm>
            <a:off x="5839210" y="4819861"/>
            <a:ext cx="3043533" cy="118905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Developing Economies’ Committee (DEC)</a:t>
            </a:r>
            <a:endParaRPr kumimoji="1" lang="ja-JP" altLang="en-US" sz="2400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3F0252B-7061-4BF6-BE87-4A29BA413376}"/>
              </a:ext>
            </a:extLst>
          </p:cNvPr>
          <p:cNvSpPr txBox="1"/>
          <p:nvPr/>
        </p:nvSpPr>
        <p:spPr>
          <a:xfrm>
            <a:off x="3197609" y="5153690"/>
            <a:ext cx="2404905" cy="83099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Focus Groups (FGs)</a:t>
            </a:r>
            <a:endParaRPr kumimoji="1" lang="ja-JP" altLang="en-US" sz="24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50413B93-B15D-4F44-A607-AD826B6E0599}"/>
              </a:ext>
            </a:extLst>
          </p:cNvPr>
          <p:cNvSpPr txBox="1"/>
          <p:nvPr/>
        </p:nvSpPr>
        <p:spPr>
          <a:xfrm>
            <a:off x="5955323" y="3339402"/>
            <a:ext cx="1882391" cy="46166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accent1">
                  <a:lumMod val="45000"/>
                  <a:lumOff val="5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/>
              <a:t>Secretariat</a:t>
            </a:r>
            <a:endParaRPr kumimoji="1" lang="ja-JP" altLang="en-US" sz="2400" dirty="0"/>
          </a:p>
        </p:txBody>
      </p:sp>
      <p:cxnSp>
        <p:nvCxnSpPr>
          <p:cNvPr id="31" name="コネクタ: カギ線 30">
            <a:extLst>
              <a:ext uri="{FF2B5EF4-FFF2-40B4-BE49-F238E27FC236}">
                <a16:creationId xmlns:a16="http://schemas.microsoft.com/office/drawing/2014/main" id="{1E526A8E-3196-420D-AD07-1DBC0D61C542}"/>
              </a:ext>
            </a:extLst>
          </p:cNvPr>
          <p:cNvCxnSpPr>
            <a:cxnSpLocks/>
            <a:stCxn id="24" idx="2"/>
            <a:endCxn id="40" idx="1"/>
          </p:cNvCxnSpPr>
          <p:nvPr/>
        </p:nvCxnSpPr>
        <p:spPr>
          <a:xfrm rot="16200000" flipH="1">
            <a:off x="2741665" y="2054747"/>
            <a:ext cx="727111" cy="881464"/>
          </a:xfrm>
          <a:prstGeom prst="bentConnector2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コネクタ: カギ線 34">
            <a:extLst>
              <a:ext uri="{FF2B5EF4-FFF2-40B4-BE49-F238E27FC236}">
                <a16:creationId xmlns:a16="http://schemas.microsoft.com/office/drawing/2014/main" id="{E797E933-D229-4342-9A4B-B6FCA9BF943C}"/>
              </a:ext>
            </a:extLst>
          </p:cNvPr>
          <p:cNvCxnSpPr>
            <a:cxnSpLocks/>
            <a:stCxn id="41" idx="0"/>
            <a:endCxn id="24" idx="2"/>
          </p:cNvCxnSpPr>
          <p:nvPr/>
        </p:nvCxnSpPr>
        <p:spPr>
          <a:xfrm rot="5400000" flipH="1" flipV="1">
            <a:off x="903793" y="3001108"/>
            <a:ext cx="2629879" cy="891512"/>
          </a:xfrm>
          <a:prstGeom prst="bentConnector3">
            <a:avLst>
              <a:gd name="adj1" fmla="val 24613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コネクタ: カギ線 61">
            <a:extLst>
              <a:ext uri="{FF2B5EF4-FFF2-40B4-BE49-F238E27FC236}">
                <a16:creationId xmlns:a16="http://schemas.microsoft.com/office/drawing/2014/main" id="{15CB0D26-D840-4CDB-B685-2944792E62C4}"/>
              </a:ext>
            </a:extLst>
          </p:cNvPr>
          <p:cNvCxnSpPr>
            <a:cxnSpLocks/>
            <a:stCxn id="42" idx="0"/>
            <a:endCxn id="24" idx="2"/>
          </p:cNvCxnSpPr>
          <p:nvPr/>
        </p:nvCxnSpPr>
        <p:spPr>
          <a:xfrm rot="16200000" flipV="1">
            <a:off x="3668765" y="1127648"/>
            <a:ext cx="2687937" cy="4696489"/>
          </a:xfrm>
          <a:prstGeom prst="bentConnector3">
            <a:avLst>
              <a:gd name="adj1" fmla="val 26242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コネクタ: カギ線 67">
            <a:extLst>
              <a:ext uri="{FF2B5EF4-FFF2-40B4-BE49-F238E27FC236}">
                <a16:creationId xmlns:a16="http://schemas.microsoft.com/office/drawing/2014/main" id="{CAB04B5F-CF06-4BBF-AAF3-79DF3A68A025}"/>
              </a:ext>
            </a:extLst>
          </p:cNvPr>
          <p:cNvCxnSpPr>
            <a:cxnSpLocks/>
            <a:stCxn id="40" idx="2"/>
            <a:endCxn id="44" idx="1"/>
          </p:cNvCxnSpPr>
          <p:nvPr/>
        </p:nvCxnSpPr>
        <p:spPr>
          <a:xfrm rot="16200000" flipH="1">
            <a:off x="5449137" y="3064049"/>
            <a:ext cx="480368" cy="532004"/>
          </a:xfrm>
          <a:prstGeom prst="bentConnector2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620796FD-E503-4F9F-AA3A-08D0BBB34ADB}"/>
              </a:ext>
            </a:extLst>
          </p:cNvPr>
          <p:cNvCxnSpPr>
            <a:cxnSpLocks/>
            <a:endCxn id="43" idx="0"/>
          </p:cNvCxnSpPr>
          <p:nvPr/>
        </p:nvCxnSpPr>
        <p:spPr>
          <a:xfrm>
            <a:off x="4400062" y="4151086"/>
            <a:ext cx="0" cy="1002604"/>
          </a:xfrm>
          <a:prstGeom prst="line">
            <a:avLst/>
          </a:prstGeom>
          <a:ln w="508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6010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3528" y="1268760"/>
            <a:ext cx="52286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9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APMP General Assembly and Related Activities 2018 were held in Singapore from 20 to 30 November 2018.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520" y="557808"/>
            <a:ext cx="8229600" cy="71095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Governance Updates</a:t>
            </a:r>
            <a:endParaRPr lang="en-AU" sz="4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412776"/>
            <a:ext cx="3202749" cy="24020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293096"/>
            <a:ext cx="3187902" cy="23909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1520" y="1772816"/>
            <a:ext cx="5398465" cy="2696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Chairperson-elect:</a:t>
            </a:r>
          </a:p>
          <a:p>
            <a:pPr>
              <a:spcBef>
                <a:spcPct val="20000"/>
              </a:spcBef>
              <a:buClr>
                <a:srgbClr val="0BD0D9"/>
              </a:buClr>
              <a:buSzPct val="75000"/>
            </a:pPr>
            <a:r>
              <a:rPr lang="en-AU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Mr Xiang Fang, </a:t>
            </a:r>
            <a:r>
              <a:rPr lang="en-AU" altLang="ja-JP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China,</a:t>
            </a:r>
            <a:r>
              <a:rPr lang="en-AU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2019-22</a:t>
            </a: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Extension of term; 2 Executive Committee members: 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spcBef>
                <a:spcPct val="20000"/>
              </a:spcBef>
              <a:buClr>
                <a:srgbClr val="0BD0D9"/>
              </a:buClr>
              <a:buSzPct val="7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Dr Osman Zakaria, </a:t>
            </a:r>
            <a:r>
              <a:rPr lang="en-US" altLang="ja-JP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Malaysia</a:t>
            </a: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2018-19</a:t>
            </a:r>
          </a:p>
          <a:p>
            <a:pPr lvl="1">
              <a:spcBef>
                <a:spcPct val="20000"/>
              </a:spcBef>
              <a:buClr>
                <a:srgbClr val="0BD0D9"/>
              </a:buClr>
              <a:buSzPct val="7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Dr Yu-Ping Lan, </a:t>
            </a: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Chinese Taipei: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2018-19</a:t>
            </a:r>
          </a:p>
          <a:p>
            <a:pPr marL="457200" indent="-457200">
              <a:buClr>
                <a:srgbClr val="0BD0D9"/>
              </a:buClr>
              <a:buSzPct val="95000"/>
              <a:buFont typeface="Arial" panose="020B0604020202020204" pitchFamily="34" charset="0"/>
              <a:buChar char="•"/>
            </a:pPr>
            <a:r>
              <a:rPr lang="en-AU" altLang="ja-JP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Executive Committee member: </a:t>
            </a:r>
          </a:p>
          <a:p>
            <a:pPr lvl="1">
              <a:spcBef>
                <a:spcPct val="20000"/>
              </a:spcBef>
              <a:buClr>
                <a:srgbClr val="0BD0D9"/>
              </a:buClr>
              <a:buSzPct val="75000"/>
            </a:pPr>
            <a:r>
              <a:rPr lang="en-AU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Ms Ajchara Charoensook, </a:t>
            </a:r>
            <a:r>
              <a:rPr lang="en-AU" altLang="ja-JP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Thailand:</a:t>
            </a:r>
            <a:r>
              <a:rPr lang="en-AU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2018-21</a:t>
            </a:r>
            <a:endParaRPr lang="en-A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spcBef>
                <a:spcPct val="200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endParaRPr lang="en-A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13079" y="4149080"/>
            <a:ext cx="4830921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BD0D9"/>
              </a:buClr>
              <a:buSzPct val="95000"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 new TC and DEC Chairs taking office:  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AUV: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Ryuzo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Horiuchi,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Japan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EM: </a:t>
            </a:r>
            <a:r>
              <a:rPr lang="en-AU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Hyung-Kew Lee, </a:t>
            </a: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Korea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M: </a:t>
            </a:r>
            <a:r>
              <a:rPr lang="en-AU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Sheng-</a:t>
            </a:r>
            <a:r>
              <a:rPr lang="en-AU" altLang="ja-JP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Jui</a:t>
            </a:r>
            <a:r>
              <a:rPr lang="en-AU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Chen, </a:t>
            </a: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Chinese Taipei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PR: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Dr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Haiyong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Gan,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China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QM: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Kazumi Inagaki,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Japan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QS: 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  Kazuaki </a:t>
            </a:r>
            <a:r>
              <a:rPr lang="en-AU" sz="1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Yamazawa</a:t>
            </a:r>
            <a:r>
              <a:rPr lang="en-A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A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Japan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T: </a:t>
            </a:r>
            <a:r>
              <a:rPr lang="en-AU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 Inseok Yang, </a:t>
            </a: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Korea</a:t>
            </a:r>
          </a:p>
          <a:p>
            <a:pPr marL="342900" indent="-342900">
              <a:spcBef>
                <a:spcPts val="600"/>
              </a:spcBef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</a:t>
            </a:r>
            <a:r>
              <a:rPr lang="en-AU" altLang="ja-JP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Dr Angela Samuel, </a:t>
            </a:r>
            <a:r>
              <a:rPr lang="en-AU" altLang="ja-JP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Australia</a:t>
            </a:r>
          </a:p>
          <a:p>
            <a:pPr marL="342900" indent="-342900">
              <a:spcBef>
                <a:spcPct val="20000"/>
              </a:spcBef>
              <a:spcAft>
                <a:spcPts val="1200"/>
              </a:spcAft>
              <a:buClr>
                <a:srgbClr val="0BD0D9"/>
              </a:buClr>
              <a:buSzPct val="75000"/>
              <a:buFont typeface="Arial" panose="020B0604020202020204" pitchFamily="34" charset="0"/>
              <a:buChar char="•"/>
            </a:pPr>
            <a:endParaRPr lang="en-A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201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91302F-615B-49E7-8E4E-3F67B1F68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117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Executive Committee</a:t>
            </a:r>
            <a:endParaRPr kumimoji="1" lang="ja-JP" altLang="en-US" sz="3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970140"/>
              </p:ext>
            </p:extLst>
          </p:nvPr>
        </p:nvGraphicFramePr>
        <p:xfrm>
          <a:off x="1835696" y="1700808"/>
          <a:ext cx="5503564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1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9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2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Name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Lab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Economy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Toshiyuki Takatsuji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Japan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Osman </a:t>
                      </a:r>
                      <a:r>
                        <a:rPr kumimoji="1" lang="en-US" altLang="ja-JP" dirty="0" err="1">
                          <a:latin typeface="+mj-lt"/>
                        </a:rPr>
                        <a:t>Zakaria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Malaysia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Yu-Ping Lan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CMS, ITRI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Chinese</a:t>
                      </a:r>
                      <a:r>
                        <a:rPr kumimoji="1" lang="en-US" altLang="ja-JP" baseline="0" dirty="0">
                          <a:latin typeface="+mj-lt"/>
                        </a:rPr>
                        <a:t> Taipei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Wei</a:t>
                      </a:r>
                      <a:r>
                        <a:rPr kumimoji="1" lang="ja-JP" altLang="en-US" dirty="0">
                          <a:latin typeface="+mj-lt"/>
                        </a:rPr>
                        <a:t> </a:t>
                      </a:r>
                      <a:r>
                        <a:rPr kumimoji="1" lang="en-US" altLang="ja-JP" dirty="0">
                          <a:latin typeface="+mj-lt"/>
                        </a:rPr>
                        <a:t>Gao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Jan Herrmann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Australia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2871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Yon-</a:t>
                      </a:r>
                      <a:r>
                        <a:rPr kumimoji="1" lang="en-US" altLang="ja-JP" dirty="0" err="1">
                          <a:latin typeface="+mj-lt"/>
                        </a:rPr>
                        <a:t>Kyu</a:t>
                      </a:r>
                      <a:r>
                        <a:rPr kumimoji="1" lang="en-US" altLang="ja-JP" dirty="0">
                          <a:latin typeface="+mj-lt"/>
                        </a:rPr>
                        <a:t> Park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Korea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Xiang</a:t>
                      </a:r>
                      <a:r>
                        <a:rPr kumimoji="1" lang="ja-JP" altLang="en-US" dirty="0">
                          <a:latin typeface="+mj-lt"/>
                        </a:rPr>
                        <a:t> </a:t>
                      </a:r>
                      <a:r>
                        <a:rPr kumimoji="1" lang="en-US" altLang="ja-JP" dirty="0">
                          <a:latin typeface="+mj-lt"/>
                        </a:rPr>
                        <a:t>Fang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China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278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Ajchara Charoensook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Thailand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9787558"/>
                  </a:ext>
                </a:extLst>
              </a:tr>
            </a:tbl>
          </a:graphicData>
        </a:graphic>
      </p:graphicFrame>
      <p:pic>
        <p:nvPicPr>
          <p:cNvPr id="3" name="Picture 4">
            <a:extLst>
              <a:ext uri="{FF2B5EF4-FFF2-40B4-BE49-F238E27FC236}">
                <a16:creationId xmlns:a16="http://schemas.microsoft.com/office/drawing/2014/main" id="{677B0572-FC34-429C-8300-D02FC9774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19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891302F-615B-49E7-8E4E-3F67B1F68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48" y="21171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kumimoji="1" lang="en-US" altLang="ja-JP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Technical Committees</a:t>
            </a:r>
            <a:endParaRPr kumimoji="1" lang="ja-JP" altLang="en-US" sz="36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7288662"/>
              </p:ext>
            </p:extLst>
          </p:nvPr>
        </p:nvGraphicFramePr>
        <p:xfrm>
          <a:off x="467248" y="1555993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Name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Lab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Economy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Corr. CC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Lead</a:t>
                      </a:r>
                      <a:r>
                        <a:rPr kumimoji="1" lang="en-US" altLang="ja-JP" baseline="0" dirty="0">
                          <a:latin typeface="+mj-lt"/>
                        </a:rPr>
                        <a:t> TC Chair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Chu-</a:t>
                      </a:r>
                      <a:r>
                        <a:rPr kumimoji="1" lang="en-US" altLang="ja-JP" dirty="0" err="1">
                          <a:latin typeface="+mj-lt"/>
                        </a:rPr>
                        <a:t>Shik</a:t>
                      </a:r>
                      <a:r>
                        <a:rPr kumimoji="1" lang="en-US" altLang="ja-JP" dirty="0">
                          <a:latin typeface="+mj-lt"/>
                        </a:rPr>
                        <a:t> Kang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Korea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TCAUV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Ryuzo</a:t>
                      </a:r>
                      <a:r>
                        <a:rPr kumimoji="1" lang="en-US" altLang="ja-JP" dirty="0">
                          <a:latin typeface="+mj-lt"/>
                        </a:rPr>
                        <a:t> Horiuchi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Japan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CCAUV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TCEM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Hyung-Kew Lee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Korea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CCEM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TCFF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Takashi Shimada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Japan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CCM, WGFF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TCL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Jariya</a:t>
                      </a:r>
                      <a:r>
                        <a:rPr kumimoji="1" lang="en-US" altLang="ja-JP" dirty="0">
                          <a:latin typeface="+mj-lt"/>
                        </a:rPr>
                        <a:t> </a:t>
                      </a:r>
                      <a:r>
                        <a:rPr kumimoji="1" lang="en-US" altLang="ja-JP" dirty="0" err="1">
                          <a:latin typeface="+mj-lt"/>
                        </a:rPr>
                        <a:t>Buajarern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Thailand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CCL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Sheng-</a:t>
                      </a:r>
                      <a:r>
                        <a:rPr kumimoji="1" lang="en-US" altLang="ja-JP" dirty="0" err="1">
                          <a:latin typeface="+mj-lt"/>
                        </a:rPr>
                        <a:t>Jui</a:t>
                      </a:r>
                      <a:r>
                        <a:rPr kumimoji="1" lang="en-US" altLang="ja-JP" dirty="0">
                          <a:latin typeface="+mj-lt"/>
                        </a:rPr>
                        <a:t> CHEN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CMS/ITRI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Chinese Taipei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CCM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TCMM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Victoria Coleman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Australia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N/A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TCPR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Haiyong</a:t>
                      </a:r>
                      <a:r>
                        <a:rPr kumimoji="1" lang="en-US" altLang="ja-JP" dirty="0">
                          <a:latin typeface="+mj-lt"/>
                        </a:rPr>
                        <a:t> Gan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CCPR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TCQM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Ma </a:t>
                      </a:r>
                      <a:r>
                        <a:rPr kumimoji="1" lang="en-US" altLang="ja-JP" dirty="0" err="1">
                          <a:latin typeface="+mj-lt"/>
                        </a:rPr>
                        <a:t>Liandi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CCQM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TCQS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Kazuaki </a:t>
                      </a:r>
                      <a:r>
                        <a:rPr kumimoji="1" lang="en-US" altLang="ja-JP" dirty="0" err="1">
                          <a:latin typeface="+mj-lt"/>
                        </a:rPr>
                        <a:t>Yamazawa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NMIJ, AIST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Japan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chemeClr val="tx1"/>
                          </a:solidFill>
                          <a:latin typeface="+mj-lt"/>
                        </a:rPr>
                        <a:t>N/A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Jinjie</a:t>
                      </a:r>
                      <a:r>
                        <a:rPr kumimoji="1" lang="en-US" altLang="ja-JP" dirty="0">
                          <a:latin typeface="+mj-lt"/>
                        </a:rPr>
                        <a:t> Wu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CCRI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Inseok</a:t>
                      </a:r>
                      <a:r>
                        <a:rPr kumimoji="1" lang="en-US" altLang="ja-JP" dirty="0">
                          <a:latin typeface="+mj-lt"/>
                        </a:rPr>
                        <a:t> Yang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KRISS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Korea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CCT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TCTF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err="1">
                          <a:latin typeface="+mj-lt"/>
                        </a:rPr>
                        <a:t>Aimin</a:t>
                      </a:r>
                      <a:r>
                        <a:rPr kumimoji="1" lang="en-US" altLang="ja-JP" dirty="0">
                          <a:latin typeface="+mj-lt"/>
                        </a:rPr>
                        <a:t> Zhang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NIM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China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+mj-lt"/>
                        </a:rPr>
                        <a:t>CCTF</a:t>
                      </a:r>
                      <a:endParaRPr kumimoji="1" lang="ja-JP" altLang="en-US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" name="Picture 4">
            <a:extLst>
              <a:ext uri="{FF2B5EF4-FFF2-40B4-BE49-F238E27FC236}">
                <a16:creationId xmlns:a16="http://schemas.microsoft.com/office/drawing/2014/main" id="{677B0572-FC34-429C-8300-D02FC9774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10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5589240"/>
            <a:ext cx="1086505" cy="10865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914" y="332656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en-AU" sz="3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Strategic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19" y="1268760"/>
            <a:ext cx="856895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AU" sz="1800" b="1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 Initiatives: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funds R&amp;D projects of significance in addressing current needs of Asia Pacific industry. Proposals approved for 2019: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Fluid Flow: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Research on the micro liquid flow standard system and inter-comparison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Ionizing Radiation: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Research on the calibration of environmental radiation survey meters</a:t>
            </a:r>
          </a:p>
          <a:p>
            <a:pPr>
              <a:spcBef>
                <a:spcPts val="0"/>
              </a:spcBef>
            </a:pPr>
            <a:r>
              <a:rPr lang="en-AU" altLang="ja-JP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Temperature: </a:t>
            </a:r>
            <a:r>
              <a:rPr lang="en-US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Improving measurement techniques at the silver freezing </a:t>
            </a:r>
            <a:r>
              <a:rPr lang="en-US" altLang="ja-JP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pont</a:t>
            </a:r>
            <a:r>
              <a:rPr lang="en-US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(961.78℃) and validation of the equivalence of the APMP linkage to the CCT-K4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 &amp; Frequency: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BeiDou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time transfer and its system time traceability to UTC in Asia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A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AU" sz="1800" b="1" dirty="0">
                <a:solidFill>
                  <a:schemeClr val="bg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Strategy: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Aimed at developing capabilities and increasing impact of measurement in addressing regional challenges across priority sectors: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Energy Efficiency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-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Thailand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Food Safety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-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China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Medical Metrology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Chinese Taipei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Climate Change and Clean Air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Republic of Korea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730250" indent="-45720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AU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Clean Water 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AU" sz="16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Chair – </a:t>
            </a:r>
            <a:r>
              <a:rPr lang="en-AU" sz="16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Indonesia </a:t>
            </a:r>
            <a:endParaRPr lang="en-AU" sz="16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FGs seek to engage externally including with APEC forums active in these sectors.</a:t>
            </a:r>
          </a:p>
          <a:p>
            <a:pPr marL="1096010" lvl="1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46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80920" cy="3312368"/>
          </a:xfrm>
        </p:spPr>
        <p:txBody>
          <a:bodyPr>
            <a:noAutofit/>
          </a:bodyPr>
          <a:lstStyle/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Vision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be part of solution for the adequate availability of clean water for mankind</a:t>
            </a:r>
            <a:r>
              <a:rPr lang="en-A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0" indent="0">
              <a:buNone/>
            </a:pPr>
            <a:endParaRPr lang="en-AU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AU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Missions: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establish cooperation among NMIs in this specific field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share experience of cooperation between NMIs and stakeholders (water companies, decision making institution)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provide strategic advice in overcoming (clean) water problem to stakeholders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improve NMI capability related to clean water parameter</a:t>
            </a:r>
          </a:p>
          <a:p>
            <a:pPr lvl="1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 measurement technique/method as well as traceability necessary for correct determination of: water quality &amp; water quantity</a:t>
            </a: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5661248"/>
            <a:ext cx="1086505" cy="1086505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3" y="620688"/>
            <a:ext cx="8935377" cy="1152128"/>
          </a:xfrm>
        </p:spPr>
        <p:txBody>
          <a:bodyPr>
            <a:noAutofit/>
          </a:bodyPr>
          <a:lstStyle/>
          <a:p>
            <a:pPr algn="ctr"/>
            <a:r>
              <a:rPr lang="en-A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Clean Water </a:t>
            </a:r>
            <a: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Group Activities</a:t>
            </a:r>
            <a:br>
              <a:rPr lang="en-A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AU" sz="32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AU" sz="20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Contact: </a:t>
            </a:r>
            <a:r>
              <a:rPr lang="en-AU" sz="2000" b="1" i="1" dirty="0">
                <a:solidFill>
                  <a:srgbClr val="F491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ghufron@bsn.go.id</a:t>
            </a:r>
            <a:endParaRPr lang="en-AU" sz="4800" b="1" i="1" dirty="0">
              <a:solidFill>
                <a:srgbClr val="F491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4EC5906-AFAE-4CBA-8532-79C9BDA3D17E}"/>
              </a:ext>
            </a:extLst>
          </p:cNvPr>
          <p:cNvSpPr txBox="1">
            <a:spLocks/>
          </p:cNvSpPr>
          <p:nvPr/>
        </p:nvSpPr>
        <p:spPr>
          <a:xfrm>
            <a:off x="467544" y="5085184"/>
            <a:ext cx="7560840" cy="1556792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ja-JP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APMP CWFG Planning Workshop</a:t>
            </a:r>
          </a:p>
          <a:p>
            <a:pPr lvl="1"/>
            <a:r>
              <a:rPr lang="en-US" altLang="ja-JP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discuss and understand more on the requirement of clean water based on international standards as well as member economy-specific problems and standards. </a:t>
            </a:r>
            <a:endParaRPr lang="en-AU" sz="1800" b="1" dirty="0">
              <a:solidFill>
                <a:schemeClr val="bg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30250" indent="-457200">
              <a:lnSpc>
                <a:spcPct val="120000"/>
              </a:lnSpc>
              <a:buFont typeface="Wingdings" pitchFamily="2" charset="2"/>
              <a:buChar char="ü"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20000"/>
              </a:lnSpc>
              <a:buFont typeface="Wingdings 2"/>
              <a:buNone/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endParaRPr lang="en-A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4218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APMP</Template>
  <TotalTime>13230</TotalTime>
  <Words>1461</Words>
  <Application>Microsoft Office PowerPoint</Application>
  <PresentationFormat>画面に合わせる (4:3)</PresentationFormat>
  <Paragraphs>342</Paragraphs>
  <Slides>19</Slides>
  <Notes>13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38" baseType="lpstr">
      <vt:lpstr>Arial Unicode MS</vt:lpstr>
      <vt:lpstr>GilSans</vt:lpstr>
      <vt:lpstr>굴림</vt:lpstr>
      <vt:lpstr>굴림</vt:lpstr>
      <vt:lpstr>HGP明朝E</vt:lpstr>
      <vt:lpstr>ＭＳ Ｐゴシック</vt:lpstr>
      <vt:lpstr>宋体</vt:lpstr>
      <vt:lpstr>Arial</vt:lpstr>
      <vt:lpstr>Arial Black</vt:lpstr>
      <vt:lpstr>Browallia New</vt:lpstr>
      <vt:lpstr>Calibri</vt:lpstr>
      <vt:lpstr>Constantia</vt:lpstr>
      <vt:lpstr>Tahoma</vt:lpstr>
      <vt:lpstr>Times New Roman</vt:lpstr>
      <vt:lpstr>Trebuchet MS</vt:lpstr>
      <vt:lpstr>Wingdings</vt:lpstr>
      <vt:lpstr>Wingdings 2</vt:lpstr>
      <vt:lpstr>Flow</vt:lpstr>
      <vt:lpstr>Acrobat Document</vt:lpstr>
      <vt:lpstr>PowerPoint プレゼンテーション</vt:lpstr>
      <vt:lpstr>PowerPoint プレゼンテーション</vt:lpstr>
      <vt:lpstr>Members of APMP</vt:lpstr>
      <vt:lpstr>APMP Organization Chart</vt:lpstr>
      <vt:lpstr>PowerPoint プレゼンテーション</vt:lpstr>
      <vt:lpstr>Executive Committee</vt:lpstr>
      <vt:lpstr>Technical Committees</vt:lpstr>
      <vt:lpstr>Strategic Activities</vt:lpstr>
      <vt:lpstr>Clean Water Focus Group Activities  Contact: ghufron@bsn.go.id</vt:lpstr>
      <vt:lpstr>Climate Change and Clean Air  Focus Group Activities  Contact: slee@kriss.re.kr </vt:lpstr>
      <vt:lpstr>Energy Efficiency Focus Group Activities   Contact: ajchara@nimt.or.th, oijai@nimt.or.th, iro@nimt.or.th </vt:lpstr>
      <vt:lpstr>Food Safety Focus Group Activities   Contact: lihm@nim.ac.cn </vt:lpstr>
      <vt:lpstr>Medical Metrology Focus Group Activities  Contact: SJ.Chen@itri.org.tw  </vt:lpstr>
      <vt:lpstr>Revision of SI: WMD Poster</vt:lpstr>
      <vt:lpstr>MEDEA 2.0 Metrology – Enabling Developing Economies in Asia</vt:lpstr>
      <vt:lpstr>Support for Developing Economies</vt:lpstr>
      <vt:lpstr>APMP Guidelines for using a Hybrid Comparison Scheme as Evidence Supporting CMC Claims</vt:lpstr>
      <vt:lpstr>APMP Mid-Year Meeting 2019</vt:lpstr>
      <vt:lpstr>PowerPoint プレゼンテーション</vt:lpstr>
    </vt:vector>
  </TitlesOfParts>
  <Company>INDUSTRY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Grogan, Noleen</dc:creator>
  <cp:lastModifiedBy>健浩 森岡</cp:lastModifiedBy>
  <cp:revision>362</cp:revision>
  <dcterms:created xsi:type="dcterms:W3CDTF">2014-03-19T04:41:07Z</dcterms:created>
  <dcterms:modified xsi:type="dcterms:W3CDTF">2019-03-22T07:27:12Z</dcterms:modified>
</cp:coreProperties>
</file>